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1"/>
    <p:sldId id="257" r:id="rId102"/>
    <p:sldId id="258" r:id="rId103"/>
    <p:sldId id="259" r:id="rId104"/>
    <p:sldId id="260" r:id="rId105"/>
    <p:sldId id="261" r:id="rId106"/>
    <p:sldId id="262" r:id="rId107"/>
    <p:sldId id="263" r:id="rId108"/>
    <p:sldId id="264" r:id="rId109"/>
    <p:sldId id="265" r:id="rId110"/>
    <p:sldId id="266" r:id="rId111"/>
    <p:sldId id="267" r:id="rId112"/>
    <p:sldId id="268" r:id="rId113"/>
    <p:sldId id="269" r:id="rId114"/>
    <p:sldId id="270" r:id="rId115"/>
    <p:sldId id="271" r:id="rId116"/>
    <p:sldId id="272" r:id="rId117"/>
    <p:sldId id="273" r:id="rId118"/>
    <p:sldId id="274" r:id="rId119"/>
    <p:sldId id="275" r:id="rId120"/>
    <p:sldId id="276" r:id="rId121"/>
    <p:sldId id="277" r:id="rId122"/>
    <p:sldId id="278" r:id="rId123"/>
    <p:sldId id="279" r:id="rId124"/>
    <p:sldId id="280" r:id="rId125"/>
    <p:sldId id="281" r:id="rId126"/>
    <p:sldId id="282" r:id="rId127"/>
    <p:sldId id="283" r:id="rId128"/>
    <p:sldId id="284" r:id="rId129"/>
    <p:sldId id="285" r:id="rId130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Bebas Neue" charset="1" panose="00000500000000000000"/>
      <p:regular r:id="rId8"/>
    </p:embeddedFont>
    <p:embeddedFont>
      <p:font typeface="Bebas Neue Bold" charset="1" panose="020B0606020202050201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alistoga" charset="1" panose="00000500000000000000"/>
      <p:regular r:id="rId14"/>
    </p:embeddedFont>
    <p:embeddedFont>
      <p:font typeface="Poppins" charset="1" panose="00000500000000000000"/>
      <p:regular r:id="rId15"/>
    </p:embeddedFont>
    <p:embeddedFont>
      <p:font typeface="Poppins Bold" charset="1" panose="00000800000000000000"/>
      <p:regular r:id="rId16"/>
    </p:embeddedFont>
    <p:embeddedFont>
      <p:font typeface="Poppins Italics" charset="1" panose="00000500000000000000"/>
      <p:regular r:id="rId17"/>
    </p:embeddedFont>
    <p:embeddedFont>
      <p:font typeface="Poppins Bold Italics" charset="1" panose="00000800000000000000"/>
      <p:regular r:id="rId18"/>
    </p:embeddedFont>
    <p:embeddedFont>
      <p:font typeface="Poppins Thin" charset="1" panose="00000300000000000000"/>
      <p:regular r:id="rId19"/>
    </p:embeddedFont>
    <p:embeddedFont>
      <p:font typeface="Poppins Thin Italics" charset="1" panose="00000300000000000000"/>
      <p:regular r:id="rId20"/>
    </p:embeddedFont>
    <p:embeddedFont>
      <p:font typeface="Poppins Extra-Light" charset="1" panose="00000300000000000000"/>
      <p:regular r:id="rId21"/>
    </p:embeddedFont>
    <p:embeddedFont>
      <p:font typeface="Poppins Extra-Light Italics" charset="1" panose="00000300000000000000"/>
      <p:regular r:id="rId22"/>
    </p:embeddedFont>
    <p:embeddedFont>
      <p:font typeface="Poppins Light" charset="1" panose="00000400000000000000"/>
      <p:regular r:id="rId23"/>
    </p:embeddedFont>
    <p:embeddedFont>
      <p:font typeface="Poppins Light Italics" charset="1" panose="00000400000000000000"/>
      <p:regular r:id="rId24"/>
    </p:embeddedFont>
    <p:embeddedFont>
      <p:font typeface="Poppins Medium" charset="1" panose="00000600000000000000"/>
      <p:regular r:id="rId25"/>
    </p:embeddedFont>
    <p:embeddedFont>
      <p:font typeface="Poppins Medium Italics" charset="1" panose="00000600000000000000"/>
      <p:regular r:id="rId26"/>
    </p:embeddedFont>
    <p:embeddedFont>
      <p:font typeface="Poppins Semi-Bold" charset="1" panose="00000700000000000000"/>
      <p:regular r:id="rId27"/>
    </p:embeddedFont>
    <p:embeddedFont>
      <p:font typeface="Poppins Semi-Bold Italics" charset="1" panose="00000700000000000000"/>
      <p:regular r:id="rId28"/>
    </p:embeddedFont>
    <p:embeddedFont>
      <p:font typeface="Poppins Ultra-Bold" charset="1" panose="00000900000000000000"/>
      <p:regular r:id="rId29"/>
    </p:embeddedFont>
    <p:embeddedFont>
      <p:font typeface="Poppins Ultra-Bold Italics" charset="1" panose="00000900000000000000"/>
      <p:regular r:id="rId30"/>
    </p:embeddedFont>
    <p:embeddedFont>
      <p:font typeface="Poppins Heavy" charset="1" panose="00000A00000000000000"/>
      <p:regular r:id="rId31"/>
    </p:embeddedFont>
    <p:embeddedFont>
      <p:font typeface="Poppins Heavy Italics" charset="1" panose="00000A00000000000000"/>
      <p:regular r:id="rId32"/>
    </p:embeddedFont>
    <p:embeddedFont>
      <p:font typeface="Saira" charset="1" panose="00000500000000000000"/>
      <p:regular r:id="rId33"/>
    </p:embeddedFont>
    <p:embeddedFont>
      <p:font typeface="Saira Bold" charset="1" panose="00000800000000000000"/>
      <p:regular r:id="rId34"/>
    </p:embeddedFont>
    <p:embeddedFont>
      <p:font typeface="Saira Thin" charset="1" panose="00000300000000000000"/>
      <p:regular r:id="rId35"/>
    </p:embeddedFont>
    <p:embeddedFont>
      <p:font typeface="Saira Extra-Light" charset="1" panose="00000300000000000000"/>
      <p:regular r:id="rId36"/>
    </p:embeddedFont>
    <p:embeddedFont>
      <p:font typeface="Saira Light" charset="1" panose="00000400000000000000"/>
      <p:regular r:id="rId37"/>
    </p:embeddedFont>
    <p:embeddedFont>
      <p:font typeface="Saira Medium" charset="1" panose="00000600000000000000"/>
      <p:regular r:id="rId38"/>
    </p:embeddedFont>
    <p:embeddedFont>
      <p:font typeface="Saira Semi-Bold" charset="1" panose="00000700000000000000"/>
      <p:regular r:id="rId39"/>
    </p:embeddedFont>
    <p:embeddedFont>
      <p:font typeface="Saira Ultra-Bold" charset="1" panose="00000900000000000000"/>
      <p:regular r:id="rId40"/>
    </p:embeddedFont>
    <p:embeddedFont>
      <p:font typeface="Saira Heavy" charset="1" panose="00000A00000000000000"/>
      <p:regular r:id="rId41"/>
    </p:embeddedFont>
    <p:embeddedFont>
      <p:font typeface="Jaturat" charset="1" panose="00000000000000000000"/>
      <p:regular r:id="rId42"/>
    </p:embeddedFont>
    <p:embeddedFont>
      <p:font typeface="Jaturat Bold" charset="1" panose="00000000000000000000"/>
      <p:regular r:id="rId43"/>
    </p:embeddedFont>
    <p:embeddedFont>
      <p:font typeface="Jaturat Italics" charset="1" panose="00000000000000000000"/>
      <p:regular r:id="rId44"/>
    </p:embeddedFont>
    <p:embeddedFont>
      <p:font typeface="Jaturat Bold Italics" charset="1" panose="00000000000000000000"/>
      <p:regular r:id="rId45"/>
    </p:embeddedFont>
    <p:embeddedFont>
      <p:font typeface="Jaturat Thin" charset="1" panose="00000000000000000000"/>
      <p:regular r:id="rId46"/>
    </p:embeddedFont>
    <p:embeddedFont>
      <p:font typeface="Jaturat Thin Italics" charset="1" panose="00000000000000000000"/>
      <p:regular r:id="rId47"/>
    </p:embeddedFont>
    <p:embeddedFont>
      <p:font typeface="Jaturat Light" charset="1" panose="00000000000000000000"/>
      <p:regular r:id="rId48"/>
    </p:embeddedFont>
    <p:embeddedFont>
      <p:font typeface="Jaturat Light Italics" charset="1" panose="00000000000000000000"/>
      <p:regular r:id="rId49"/>
    </p:embeddedFont>
    <p:embeddedFont>
      <p:font typeface="Jaturat Medium" charset="1" panose="00000000000000000000"/>
      <p:regular r:id="rId50"/>
    </p:embeddedFont>
    <p:embeddedFont>
      <p:font typeface="Jaturat Medium Italics" charset="1" panose="00000000000000000000"/>
      <p:regular r:id="rId51"/>
    </p:embeddedFont>
    <p:embeddedFont>
      <p:font typeface="Jaturat Semi-Bold" charset="1" panose="00000000000000000000"/>
      <p:regular r:id="rId52"/>
    </p:embeddedFont>
    <p:embeddedFont>
      <p:font typeface="Jaturat Semi-Bold Italics" charset="1" panose="00000000000000000000"/>
      <p:regular r:id="rId53"/>
    </p:embeddedFont>
    <p:embeddedFont>
      <p:font typeface="Jaturat Ultra-Bold" charset="1" panose="00000000000000000000"/>
      <p:regular r:id="rId54"/>
    </p:embeddedFont>
    <p:embeddedFont>
      <p:font typeface="Jaturat Ultra-Bold Italics" charset="1" panose="00000000000000000000"/>
      <p:regular r:id="rId55"/>
    </p:embeddedFont>
    <p:embeddedFont>
      <p:font typeface="Jaturat Heavy" charset="1" panose="00000000000000000000"/>
      <p:regular r:id="rId56"/>
    </p:embeddedFont>
    <p:embeddedFont>
      <p:font typeface="Jaturat Heavy Italics" charset="1" panose="00000000000000000000"/>
      <p:regular r:id="rId57"/>
    </p:embeddedFont>
    <p:embeddedFont>
      <p:font typeface="Montserrat" charset="1" panose="00000500000000000000"/>
      <p:regular r:id="rId58"/>
    </p:embeddedFont>
    <p:embeddedFont>
      <p:font typeface="Montserrat Bold" charset="1" panose="00000800000000000000"/>
      <p:regular r:id="rId59"/>
    </p:embeddedFont>
    <p:embeddedFont>
      <p:font typeface="Montserrat Italics" charset="1" panose="00000500000000000000"/>
      <p:regular r:id="rId60"/>
    </p:embeddedFont>
    <p:embeddedFont>
      <p:font typeface="Montserrat Bold Italics" charset="1" panose="00000800000000000000"/>
      <p:regular r:id="rId61"/>
    </p:embeddedFont>
    <p:embeddedFont>
      <p:font typeface="Montserrat Thin" charset="1" panose="00000300000000000000"/>
      <p:regular r:id="rId62"/>
    </p:embeddedFont>
    <p:embeddedFont>
      <p:font typeface="Montserrat Thin Italics" charset="1" panose="00000300000000000000"/>
      <p:regular r:id="rId63"/>
    </p:embeddedFont>
    <p:embeddedFont>
      <p:font typeface="Montserrat Extra-Light" charset="1" panose="00000300000000000000"/>
      <p:regular r:id="rId64"/>
    </p:embeddedFont>
    <p:embeddedFont>
      <p:font typeface="Montserrat Extra-Light Italics" charset="1" panose="00000300000000000000"/>
      <p:regular r:id="rId65"/>
    </p:embeddedFont>
    <p:embeddedFont>
      <p:font typeface="Montserrat Light" charset="1" panose="00000400000000000000"/>
      <p:regular r:id="rId66"/>
    </p:embeddedFont>
    <p:embeddedFont>
      <p:font typeface="Montserrat Light Italics" charset="1" panose="00000400000000000000"/>
      <p:regular r:id="rId67"/>
    </p:embeddedFont>
    <p:embeddedFont>
      <p:font typeface="Montserrat Medium" charset="1" panose="00000600000000000000"/>
      <p:regular r:id="rId68"/>
    </p:embeddedFont>
    <p:embeddedFont>
      <p:font typeface="Montserrat Medium Italics" charset="1" panose="00000600000000000000"/>
      <p:regular r:id="rId69"/>
    </p:embeddedFont>
    <p:embeddedFont>
      <p:font typeface="Montserrat Semi-Bold" charset="1" panose="00000700000000000000"/>
      <p:regular r:id="rId70"/>
    </p:embeddedFont>
    <p:embeddedFont>
      <p:font typeface="Montserrat Semi-Bold Italics" charset="1" panose="00000700000000000000"/>
      <p:regular r:id="rId71"/>
    </p:embeddedFont>
    <p:embeddedFont>
      <p:font typeface="Montserrat Ultra-Bold" charset="1" panose="00000900000000000000"/>
      <p:regular r:id="rId72"/>
    </p:embeddedFont>
    <p:embeddedFont>
      <p:font typeface="Montserrat Ultra-Bold Italics" charset="1" panose="00000900000000000000"/>
      <p:regular r:id="rId73"/>
    </p:embeddedFont>
    <p:embeddedFont>
      <p:font typeface="Montserrat Heavy" charset="1" panose="00000A00000000000000"/>
      <p:regular r:id="rId74"/>
    </p:embeddedFont>
    <p:embeddedFont>
      <p:font typeface="Montserrat Heavy Italics" charset="1" panose="00000A00000000000000"/>
      <p:regular r:id="rId75"/>
    </p:embeddedFont>
    <p:embeddedFont>
      <p:font typeface="Sansita" charset="1" panose="03060502030602020506"/>
      <p:regular r:id="rId76"/>
    </p:embeddedFont>
    <p:embeddedFont>
      <p:font typeface="Sansita Bold" charset="1" panose="03060602030702020506"/>
      <p:regular r:id="rId77"/>
    </p:embeddedFont>
    <p:embeddedFont>
      <p:font typeface="Sansita Italics" charset="1" panose="03060502030605060506"/>
      <p:regular r:id="rId78"/>
    </p:embeddedFont>
    <p:embeddedFont>
      <p:font typeface="Sansita Bold Italics" charset="1" panose="03060602030705060506"/>
      <p:regular r:id="rId79"/>
    </p:embeddedFont>
    <p:embeddedFont>
      <p:font typeface="Sansita Ultra-Bold" charset="1" panose="03060802030802020506"/>
      <p:regular r:id="rId80"/>
    </p:embeddedFont>
    <p:embeddedFont>
      <p:font typeface="Sansita Ultra-Bold Italics" charset="1" panose="03060802030805060506"/>
      <p:regular r:id="rId81"/>
    </p:embeddedFont>
    <p:embeddedFont>
      <p:font typeface="Sansita Heavy" charset="1" panose="03060A02030902020506"/>
      <p:regular r:id="rId82"/>
    </p:embeddedFont>
    <p:embeddedFont>
      <p:font typeface="Sansita Heavy Italics" charset="1" panose="03060A02030905060506"/>
      <p:regular r:id="rId83"/>
    </p:embeddedFont>
    <p:embeddedFont>
      <p:font typeface="Nunito Sans Expanded" charset="1" panose="00000000000000000000"/>
      <p:regular r:id="rId84"/>
    </p:embeddedFont>
    <p:embeddedFont>
      <p:font typeface="Nunito Sans Expanded Bold" charset="1" panose="00000000000000000000"/>
      <p:regular r:id="rId85"/>
    </p:embeddedFont>
    <p:embeddedFont>
      <p:font typeface="Nunito Sans Expanded Italics" charset="1" panose="00000000000000000000"/>
      <p:regular r:id="rId86"/>
    </p:embeddedFont>
    <p:embeddedFont>
      <p:font typeface="Nunito Sans Expanded Bold Italics" charset="1" panose="00000000000000000000"/>
      <p:regular r:id="rId87"/>
    </p:embeddedFont>
    <p:embeddedFont>
      <p:font typeface="Nunito Sans Expanded Extra-Light" charset="1" panose="00000000000000000000"/>
      <p:regular r:id="rId88"/>
    </p:embeddedFont>
    <p:embeddedFont>
      <p:font typeface="Nunito Sans Expanded Extra-Light Italics" charset="1" panose="00000000000000000000"/>
      <p:regular r:id="rId89"/>
    </p:embeddedFont>
    <p:embeddedFont>
      <p:font typeface="Nunito Sans Expanded Light" charset="1" panose="00000000000000000000"/>
      <p:regular r:id="rId90"/>
    </p:embeddedFont>
    <p:embeddedFont>
      <p:font typeface="Nunito Sans Expanded Light Italics" charset="1" panose="00000000000000000000"/>
      <p:regular r:id="rId91"/>
    </p:embeddedFont>
    <p:embeddedFont>
      <p:font typeface="Nunito Sans Expanded Medium" charset="1" panose="00000000000000000000"/>
      <p:regular r:id="rId92"/>
    </p:embeddedFont>
    <p:embeddedFont>
      <p:font typeface="Nunito Sans Expanded Medium Italics" charset="1" panose="00000000000000000000"/>
      <p:regular r:id="rId93"/>
    </p:embeddedFont>
    <p:embeddedFont>
      <p:font typeface="Nunito Sans Expanded Semi-Bold" charset="1" panose="00000000000000000000"/>
      <p:regular r:id="rId94"/>
    </p:embeddedFont>
    <p:embeddedFont>
      <p:font typeface="Nunito Sans Expanded Semi-Bold Italics" charset="1" panose="00000000000000000000"/>
      <p:regular r:id="rId95"/>
    </p:embeddedFont>
    <p:embeddedFont>
      <p:font typeface="Nunito Sans Expanded Ultra-Bold" charset="1" panose="00000000000000000000"/>
      <p:regular r:id="rId96"/>
    </p:embeddedFont>
    <p:embeddedFont>
      <p:font typeface="Nunito Sans Expanded Ultra-Bold Italics" charset="1" panose="00000000000000000000"/>
      <p:regular r:id="rId97"/>
    </p:embeddedFont>
    <p:embeddedFont>
      <p:font typeface="Nunito Sans Expanded Heavy" charset="1" panose="00000000000000000000"/>
      <p:regular r:id="rId98"/>
    </p:embeddedFont>
    <p:embeddedFont>
      <p:font typeface="Nunito Sans Expanded Heavy Italics" charset="1" panose="00000000000000000000"/>
      <p:regular r:id="rId99"/>
    </p:embeddedFont>
    <p:embeddedFont>
      <p:font typeface="Paytone One" charset="1" panose="00000500000000000000"/>
      <p:regular r:id="rId10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fonts/font100.fntdata" Type="http://schemas.openxmlformats.org/officeDocument/2006/relationships/font"/><Relationship Id="rId101" Target="slides/slide1.xml" Type="http://schemas.openxmlformats.org/officeDocument/2006/relationships/slide"/><Relationship Id="rId102" Target="slides/slide2.xml" Type="http://schemas.openxmlformats.org/officeDocument/2006/relationships/slide"/><Relationship Id="rId103" Target="slides/slide3.xml" Type="http://schemas.openxmlformats.org/officeDocument/2006/relationships/slide"/><Relationship Id="rId104" Target="slides/slide4.xml" Type="http://schemas.openxmlformats.org/officeDocument/2006/relationships/slide"/><Relationship Id="rId105" Target="slides/slide5.xml" Type="http://schemas.openxmlformats.org/officeDocument/2006/relationships/slide"/><Relationship Id="rId106" Target="slides/slide6.xml" Type="http://schemas.openxmlformats.org/officeDocument/2006/relationships/slide"/><Relationship Id="rId107" Target="slides/slide7.xml" Type="http://schemas.openxmlformats.org/officeDocument/2006/relationships/slide"/><Relationship Id="rId108" Target="slides/slide8.xml" Type="http://schemas.openxmlformats.org/officeDocument/2006/relationships/slide"/><Relationship Id="rId109" Target="slides/slide9.xml" Type="http://schemas.openxmlformats.org/officeDocument/2006/relationships/slide"/><Relationship Id="rId11" Target="fonts/font11.fntdata" Type="http://schemas.openxmlformats.org/officeDocument/2006/relationships/font"/><Relationship Id="rId110" Target="slides/slide10.xml" Type="http://schemas.openxmlformats.org/officeDocument/2006/relationships/slide"/><Relationship Id="rId111" Target="slides/slide11.xml" Type="http://schemas.openxmlformats.org/officeDocument/2006/relationships/slide"/><Relationship Id="rId112" Target="slides/slide12.xml" Type="http://schemas.openxmlformats.org/officeDocument/2006/relationships/slide"/><Relationship Id="rId113" Target="slides/slide13.xml" Type="http://schemas.openxmlformats.org/officeDocument/2006/relationships/slide"/><Relationship Id="rId114" Target="slides/slide14.xml" Type="http://schemas.openxmlformats.org/officeDocument/2006/relationships/slide"/><Relationship Id="rId115" Target="slides/slide15.xml" Type="http://schemas.openxmlformats.org/officeDocument/2006/relationships/slide"/><Relationship Id="rId116" Target="slides/slide16.xml" Type="http://schemas.openxmlformats.org/officeDocument/2006/relationships/slide"/><Relationship Id="rId117" Target="slides/slide17.xml" Type="http://schemas.openxmlformats.org/officeDocument/2006/relationships/slide"/><Relationship Id="rId118" Target="slides/slide18.xml" Type="http://schemas.openxmlformats.org/officeDocument/2006/relationships/slide"/><Relationship Id="rId119" Target="slides/slide19.xml" Type="http://schemas.openxmlformats.org/officeDocument/2006/relationships/slide"/><Relationship Id="rId12" Target="fonts/font12.fntdata" Type="http://schemas.openxmlformats.org/officeDocument/2006/relationships/font"/><Relationship Id="rId120" Target="slides/slide20.xml" Type="http://schemas.openxmlformats.org/officeDocument/2006/relationships/slide"/><Relationship Id="rId121" Target="slides/slide21.xml" Type="http://schemas.openxmlformats.org/officeDocument/2006/relationships/slide"/><Relationship Id="rId122" Target="slides/slide22.xml" Type="http://schemas.openxmlformats.org/officeDocument/2006/relationships/slide"/><Relationship Id="rId123" Target="slides/slide23.xml" Type="http://schemas.openxmlformats.org/officeDocument/2006/relationships/slide"/><Relationship Id="rId124" Target="slides/slide24.xml" Type="http://schemas.openxmlformats.org/officeDocument/2006/relationships/slide"/><Relationship Id="rId125" Target="slides/slide25.xml" Type="http://schemas.openxmlformats.org/officeDocument/2006/relationships/slide"/><Relationship Id="rId126" Target="slides/slide26.xml" Type="http://schemas.openxmlformats.org/officeDocument/2006/relationships/slide"/><Relationship Id="rId127" Target="slides/slide27.xml" Type="http://schemas.openxmlformats.org/officeDocument/2006/relationships/slide"/><Relationship Id="rId128" Target="slides/slide28.xml" Type="http://schemas.openxmlformats.org/officeDocument/2006/relationships/slide"/><Relationship Id="rId129" Target="slides/slide29.xml" Type="http://schemas.openxmlformats.org/officeDocument/2006/relationships/slide"/><Relationship Id="rId13" Target="fonts/font13.fntdata" Type="http://schemas.openxmlformats.org/officeDocument/2006/relationships/font"/><Relationship Id="rId130" Target="slides/slide30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fonts/font9.fntdata" Type="http://schemas.openxmlformats.org/officeDocument/2006/relationships/font"/><Relationship Id="rId90" Target="fonts/font90.fntdata" Type="http://schemas.openxmlformats.org/officeDocument/2006/relationships/font"/><Relationship Id="rId91" Target="fonts/font91.fntdata" Type="http://schemas.openxmlformats.org/officeDocument/2006/relationships/font"/><Relationship Id="rId92" Target="fonts/font92.fntdata" Type="http://schemas.openxmlformats.org/officeDocument/2006/relationships/font"/><Relationship Id="rId93" Target="fonts/font93.fntdata" Type="http://schemas.openxmlformats.org/officeDocument/2006/relationships/font"/><Relationship Id="rId94" Target="fonts/font94.fntdata" Type="http://schemas.openxmlformats.org/officeDocument/2006/relationships/font"/><Relationship Id="rId95" Target="fonts/font95.fntdata" Type="http://schemas.openxmlformats.org/officeDocument/2006/relationships/font"/><Relationship Id="rId96" Target="fonts/font96.fntdata" Type="http://schemas.openxmlformats.org/officeDocument/2006/relationships/font"/><Relationship Id="rId97" Target="fonts/font97.fntdata" Type="http://schemas.openxmlformats.org/officeDocument/2006/relationships/font"/><Relationship Id="rId98" Target="fonts/font98.fntdata" Type="http://schemas.openxmlformats.org/officeDocument/2006/relationships/font"/><Relationship Id="rId99" Target="fonts/font9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7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27" y="683475"/>
            <a:ext cx="16859746" cy="8920050"/>
            <a:chOff x="0" y="0"/>
            <a:chExt cx="4440427" cy="2349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27" cy="2349314"/>
            </a:xfrm>
            <a:custGeom>
              <a:avLst/>
              <a:gdLst/>
              <a:ahLst/>
              <a:cxnLst/>
              <a:rect r="r" b="b" t="t" l="l"/>
              <a:pathLst>
                <a:path h="2349314" w="4440427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629727"/>
            <a:ext cx="7056040" cy="6900219"/>
          </a:xfrm>
          <a:custGeom>
            <a:avLst/>
            <a:gdLst/>
            <a:ahLst/>
            <a:cxnLst/>
            <a:rect r="r" b="b" t="t" l="l"/>
            <a:pathLst>
              <a:path h="6900219" w="7056040">
                <a:moveTo>
                  <a:pt x="0" y="0"/>
                </a:moveTo>
                <a:lnTo>
                  <a:pt x="7056040" y="0"/>
                </a:lnTo>
                <a:lnTo>
                  <a:pt x="7056040" y="6900219"/>
                </a:lnTo>
                <a:lnTo>
                  <a:pt x="0" y="6900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38554" y="5574156"/>
            <a:ext cx="9220746" cy="278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7"/>
              </a:lnSpc>
            </a:pPr>
            <a:r>
              <a:rPr lang="en-US" sz="5334">
                <a:solidFill>
                  <a:srgbClr val="5479F7"/>
                </a:solidFill>
                <a:latin typeface="Montserrat Bold"/>
              </a:rPr>
              <a:t>Thiết kế mạng cho</a:t>
            </a:r>
            <a:r>
              <a:rPr lang="en-US" sz="5334">
                <a:solidFill>
                  <a:srgbClr val="5479F7"/>
                </a:solidFill>
                <a:latin typeface="Montserrat Bold"/>
              </a:rPr>
              <a:t> </a:t>
            </a:r>
          </a:p>
          <a:p>
            <a:pPr algn="ctr">
              <a:lnSpc>
                <a:spcPts val="7467"/>
              </a:lnSpc>
            </a:pPr>
            <a:r>
              <a:rPr lang="en-US" sz="5334">
                <a:solidFill>
                  <a:srgbClr val="5479F7"/>
                </a:solidFill>
                <a:latin typeface="Montserrat Bold"/>
              </a:rPr>
              <a:t>Công ty Outsource O-UIT</a:t>
            </a:r>
          </a:p>
          <a:p>
            <a:pPr algn="ctr">
              <a:lnSpc>
                <a:spcPts val="7467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890475" y="1934527"/>
            <a:ext cx="6872071" cy="320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01"/>
              </a:lnSpc>
            </a:pPr>
            <a:r>
              <a:rPr lang="en-US" sz="12873">
                <a:solidFill>
                  <a:srgbClr val="000000"/>
                </a:solidFill>
                <a:latin typeface="Bebas Neue Bold"/>
              </a:rPr>
              <a:t>DESIGN NETWORKING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71323" y="7456028"/>
            <a:ext cx="3716038" cy="1644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8"/>
              </a:lnSpc>
            </a:pPr>
            <a:r>
              <a:rPr lang="en-US" sz="3424">
                <a:solidFill>
                  <a:srgbClr val="000000"/>
                </a:solidFill>
                <a:latin typeface="Montserrat Classic"/>
              </a:rPr>
              <a:t>NT113.O11.MMCL*</a:t>
            </a:r>
            <a:r>
              <a:rPr lang="en-US" sz="3424">
                <a:solidFill>
                  <a:srgbClr val="000000"/>
                </a:solidFill>
                <a:latin typeface="Montserrat Classic"/>
              </a:rPr>
              <a:t>Nhóm 13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357" y="1983068"/>
            <a:ext cx="17837286" cy="7889913"/>
          </a:xfrm>
          <a:custGeom>
            <a:avLst/>
            <a:gdLst/>
            <a:ahLst/>
            <a:cxnLst/>
            <a:rect r="r" b="b" t="t" l="l"/>
            <a:pathLst>
              <a:path h="7889913" w="17837286">
                <a:moveTo>
                  <a:pt x="0" y="0"/>
                </a:moveTo>
                <a:lnTo>
                  <a:pt x="17837286" y="0"/>
                </a:lnTo>
                <a:lnTo>
                  <a:pt x="17837286" y="7889913"/>
                </a:lnTo>
                <a:lnTo>
                  <a:pt x="0" y="7889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1679" y="574992"/>
            <a:ext cx="8412321" cy="105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Paytone One"/>
              </a:rPr>
              <a:t>Sơ đồ chi nhánh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752573"/>
            <a:ext cx="4430761" cy="1085208"/>
            <a:chOff x="0" y="0"/>
            <a:chExt cx="909057" cy="222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59409" y="0"/>
                  </a:moveTo>
                  <a:lnTo>
                    <a:pt x="849648" y="0"/>
                  </a:lnTo>
                  <a:cubicBezTo>
                    <a:pt x="865404" y="0"/>
                    <a:pt x="880515" y="6259"/>
                    <a:pt x="891656" y="17400"/>
                  </a:cubicBezTo>
                  <a:cubicBezTo>
                    <a:pt x="902798" y="28542"/>
                    <a:pt x="909057" y="43652"/>
                    <a:pt x="909057" y="59409"/>
                  </a:cubicBezTo>
                  <a:lnTo>
                    <a:pt x="909057" y="163243"/>
                  </a:lnTo>
                  <a:cubicBezTo>
                    <a:pt x="909057" y="196053"/>
                    <a:pt x="882459" y="222651"/>
                    <a:pt x="849648" y="222651"/>
                  </a:cubicBezTo>
                  <a:lnTo>
                    <a:pt x="59409" y="222651"/>
                  </a:lnTo>
                  <a:cubicBezTo>
                    <a:pt x="43652" y="222651"/>
                    <a:pt x="28542" y="216392"/>
                    <a:pt x="17400" y="205251"/>
                  </a:cubicBezTo>
                  <a:cubicBezTo>
                    <a:pt x="6259" y="194110"/>
                    <a:pt x="0" y="178999"/>
                    <a:pt x="0" y="163243"/>
                  </a:cubicBezTo>
                  <a:lnTo>
                    <a:pt x="0" y="59409"/>
                  </a:lnTo>
                  <a:cubicBezTo>
                    <a:pt x="0" y="43652"/>
                    <a:pt x="6259" y="28542"/>
                    <a:pt x="17400" y="17400"/>
                  </a:cubicBezTo>
                  <a:cubicBezTo>
                    <a:pt x="28542" y="6259"/>
                    <a:pt x="43652" y="0"/>
                    <a:pt x="59409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289736"/>
            <a:ext cx="4430761" cy="1085208"/>
            <a:chOff x="0" y="0"/>
            <a:chExt cx="909057" cy="2226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59409" y="0"/>
                  </a:moveTo>
                  <a:lnTo>
                    <a:pt x="849648" y="0"/>
                  </a:lnTo>
                  <a:cubicBezTo>
                    <a:pt x="865404" y="0"/>
                    <a:pt x="880515" y="6259"/>
                    <a:pt x="891656" y="17400"/>
                  </a:cubicBezTo>
                  <a:cubicBezTo>
                    <a:pt x="902798" y="28542"/>
                    <a:pt x="909057" y="43652"/>
                    <a:pt x="909057" y="59409"/>
                  </a:cubicBezTo>
                  <a:lnTo>
                    <a:pt x="909057" y="163243"/>
                  </a:lnTo>
                  <a:cubicBezTo>
                    <a:pt x="909057" y="196053"/>
                    <a:pt x="882459" y="222651"/>
                    <a:pt x="849648" y="222651"/>
                  </a:cubicBezTo>
                  <a:lnTo>
                    <a:pt x="59409" y="222651"/>
                  </a:lnTo>
                  <a:cubicBezTo>
                    <a:pt x="43652" y="222651"/>
                    <a:pt x="28542" y="216392"/>
                    <a:pt x="17400" y="205251"/>
                  </a:cubicBezTo>
                  <a:cubicBezTo>
                    <a:pt x="6259" y="194110"/>
                    <a:pt x="0" y="178999"/>
                    <a:pt x="0" y="163243"/>
                  </a:cubicBezTo>
                  <a:lnTo>
                    <a:pt x="0" y="59409"/>
                  </a:lnTo>
                  <a:cubicBezTo>
                    <a:pt x="0" y="43652"/>
                    <a:pt x="6259" y="28542"/>
                    <a:pt x="17400" y="17400"/>
                  </a:cubicBezTo>
                  <a:cubicBezTo>
                    <a:pt x="28542" y="6259"/>
                    <a:pt x="43652" y="0"/>
                    <a:pt x="59409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826900"/>
            <a:ext cx="4430761" cy="1085208"/>
            <a:chOff x="0" y="0"/>
            <a:chExt cx="909057" cy="2226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59409" y="0"/>
                  </a:moveTo>
                  <a:lnTo>
                    <a:pt x="849648" y="0"/>
                  </a:lnTo>
                  <a:cubicBezTo>
                    <a:pt x="865404" y="0"/>
                    <a:pt x="880515" y="6259"/>
                    <a:pt x="891656" y="17400"/>
                  </a:cubicBezTo>
                  <a:cubicBezTo>
                    <a:pt x="902798" y="28542"/>
                    <a:pt x="909057" y="43652"/>
                    <a:pt x="909057" y="59409"/>
                  </a:cubicBezTo>
                  <a:lnTo>
                    <a:pt x="909057" y="163243"/>
                  </a:lnTo>
                  <a:cubicBezTo>
                    <a:pt x="909057" y="196053"/>
                    <a:pt x="882459" y="222651"/>
                    <a:pt x="849648" y="222651"/>
                  </a:cubicBezTo>
                  <a:lnTo>
                    <a:pt x="59409" y="222651"/>
                  </a:lnTo>
                  <a:cubicBezTo>
                    <a:pt x="43652" y="222651"/>
                    <a:pt x="28542" y="216392"/>
                    <a:pt x="17400" y="205251"/>
                  </a:cubicBezTo>
                  <a:cubicBezTo>
                    <a:pt x="6259" y="194110"/>
                    <a:pt x="0" y="178999"/>
                    <a:pt x="0" y="163243"/>
                  </a:cubicBezTo>
                  <a:lnTo>
                    <a:pt x="0" y="59409"/>
                  </a:lnTo>
                  <a:cubicBezTo>
                    <a:pt x="0" y="43652"/>
                    <a:pt x="6259" y="28542"/>
                    <a:pt x="17400" y="17400"/>
                  </a:cubicBezTo>
                  <a:cubicBezTo>
                    <a:pt x="28542" y="6259"/>
                    <a:pt x="43652" y="0"/>
                    <a:pt x="59409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7364064"/>
            <a:ext cx="4430761" cy="1085208"/>
            <a:chOff x="0" y="0"/>
            <a:chExt cx="909057" cy="2226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59409" y="0"/>
                  </a:moveTo>
                  <a:lnTo>
                    <a:pt x="849648" y="0"/>
                  </a:lnTo>
                  <a:cubicBezTo>
                    <a:pt x="865404" y="0"/>
                    <a:pt x="880515" y="6259"/>
                    <a:pt x="891656" y="17400"/>
                  </a:cubicBezTo>
                  <a:cubicBezTo>
                    <a:pt x="902798" y="28542"/>
                    <a:pt x="909057" y="43652"/>
                    <a:pt x="909057" y="59409"/>
                  </a:cubicBezTo>
                  <a:lnTo>
                    <a:pt x="909057" y="163243"/>
                  </a:lnTo>
                  <a:cubicBezTo>
                    <a:pt x="909057" y="196053"/>
                    <a:pt x="882459" y="222651"/>
                    <a:pt x="849648" y="222651"/>
                  </a:cubicBezTo>
                  <a:lnTo>
                    <a:pt x="59409" y="222651"/>
                  </a:lnTo>
                  <a:cubicBezTo>
                    <a:pt x="43652" y="222651"/>
                    <a:pt x="28542" y="216392"/>
                    <a:pt x="17400" y="205251"/>
                  </a:cubicBezTo>
                  <a:cubicBezTo>
                    <a:pt x="6259" y="194110"/>
                    <a:pt x="0" y="178999"/>
                    <a:pt x="0" y="163243"/>
                  </a:cubicBezTo>
                  <a:lnTo>
                    <a:pt x="0" y="59409"/>
                  </a:lnTo>
                  <a:cubicBezTo>
                    <a:pt x="0" y="43652"/>
                    <a:pt x="6259" y="28542"/>
                    <a:pt x="17400" y="17400"/>
                  </a:cubicBezTo>
                  <a:cubicBezTo>
                    <a:pt x="28542" y="6259"/>
                    <a:pt x="43652" y="0"/>
                    <a:pt x="59409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827144" y="3295176"/>
            <a:ext cx="4538953" cy="1111707"/>
            <a:chOff x="0" y="0"/>
            <a:chExt cx="909057" cy="2226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57993" y="0"/>
                  </a:moveTo>
                  <a:lnTo>
                    <a:pt x="851064" y="0"/>
                  </a:lnTo>
                  <a:cubicBezTo>
                    <a:pt x="866445" y="0"/>
                    <a:pt x="881195" y="6110"/>
                    <a:pt x="892071" y="16986"/>
                  </a:cubicBezTo>
                  <a:cubicBezTo>
                    <a:pt x="902947" y="27861"/>
                    <a:pt x="909057" y="42612"/>
                    <a:pt x="909057" y="57993"/>
                  </a:cubicBezTo>
                  <a:lnTo>
                    <a:pt x="909057" y="164659"/>
                  </a:lnTo>
                  <a:cubicBezTo>
                    <a:pt x="909057" y="180039"/>
                    <a:pt x="902947" y="194790"/>
                    <a:pt x="892071" y="205666"/>
                  </a:cubicBezTo>
                  <a:cubicBezTo>
                    <a:pt x="881195" y="216542"/>
                    <a:pt x="866445" y="222651"/>
                    <a:pt x="851064" y="222651"/>
                  </a:cubicBezTo>
                  <a:lnTo>
                    <a:pt x="57993" y="222651"/>
                  </a:lnTo>
                  <a:cubicBezTo>
                    <a:pt x="42612" y="222651"/>
                    <a:pt x="27861" y="216542"/>
                    <a:pt x="16986" y="205666"/>
                  </a:cubicBezTo>
                  <a:cubicBezTo>
                    <a:pt x="6110" y="194790"/>
                    <a:pt x="0" y="180039"/>
                    <a:pt x="0" y="164659"/>
                  </a:cubicBezTo>
                  <a:lnTo>
                    <a:pt x="0" y="57993"/>
                  </a:lnTo>
                  <a:cubicBezTo>
                    <a:pt x="0" y="42612"/>
                    <a:pt x="6110" y="27861"/>
                    <a:pt x="16986" y="16986"/>
                  </a:cubicBezTo>
                  <a:cubicBezTo>
                    <a:pt x="27861" y="6110"/>
                    <a:pt x="42612" y="0"/>
                    <a:pt x="57993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827144" y="4869875"/>
            <a:ext cx="4538953" cy="1111707"/>
            <a:chOff x="0" y="0"/>
            <a:chExt cx="909057" cy="2226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57993" y="0"/>
                  </a:moveTo>
                  <a:lnTo>
                    <a:pt x="851064" y="0"/>
                  </a:lnTo>
                  <a:cubicBezTo>
                    <a:pt x="866445" y="0"/>
                    <a:pt x="881195" y="6110"/>
                    <a:pt x="892071" y="16986"/>
                  </a:cubicBezTo>
                  <a:cubicBezTo>
                    <a:pt x="902947" y="27861"/>
                    <a:pt x="909057" y="42612"/>
                    <a:pt x="909057" y="57993"/>
                  </a:cubicBezTo>
                  <a:lnTo>
                    <a:pt x="909057" y="164659"/>
                  </a:lnTo>
                  <a:cubicBezTo>
                    <a:pt x="909057" y="180039"/>
                    <a:pt x="902947" y="194790"/>
                    <a:pt x="892071" y="205666"/>
                  </a:cubicBezTo>
                  <a:cubicBezTo>
                    <a:pt x="881195" y="216542"/>
                    <a:pt x="866445" y="222651"/>
                    <a:pt x="851064" y="222651"/>
                  </a:cubicBezTo>
                  <a:lnTo>
                    <a:pt x="57993" y="222651"/>
                  </a:lnTo>
                  <a:cubicBezTo>
                    <a:pt x="42612" y="222651"/>
                    <a:pt x="27861" y="216542"/>
                    <a:pt x="16986" y="205666"/>
                  </a:cubicBezTo>
                  <a:cubicBezTo>
                    <a:pt x="6110" y="194790"/>
                    <a:pt x="0" y="180039"/>
                    <a:pt x="0" y="164659"/>
                  </a:cubicBezTo>
                  <a:lnTo>
                    <a:pt x="0" y="57993"/>
                  </a:lnTo>
                  <a:cubicBezTo>
                    <a:pt x="0" y="42612"/>
                    <a:pt x="6110" y="27861"/>
                    <a:pt x="16986" y="16986"/>
                  </a:cubicBezTo>
                  <a:cubicBezTo>
                    <a:pt x="27861" y="6110"/>
                    <a:pt x="42612" y="0"/>
                    <a:pt x="57993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827144" y="6444574"/>
            <a:ext cx="4538953" cy="1111707"/>
            <a:chOff x="0" y="0"/>
            <a:chExt cx="909057" cy="2226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57993" y="0"/>
                  </a:moveTo>
                  <a:lnTo>
                    <a:pt x="851064" y="0"/>
                  </a:lnTo>
                  <a:cubicBezTo>
                    <a:pt x="866445" y="0"/>
                    <a:pt x="881195" y="6110"/>
                    <a:pt x="892071" y="16986"/>
                  </a:cubicBezTo>
                  <a:cubicBezTo>
                    <a:pt x="902947" y="27861"/>
                    <a:pt x="909057" y="42612"/>
                    <a:pt x="909057" y="57993"/>
                  </a:cubicBezTo>
                  <a:lnTo>
                    <a:pt x="909057" y="164659"/>
                  </a:lnTo>
                  <a:cubicBezTo>
                    <a:pt x="909057" y="180039"/>
                    <a:pt x="902947" y="194790"/>
                    <a:pt x="892071" y="205666"/>
                  </a:cubicBezTo>
                  <a:cubicBezTo>
                    <a:pt x="881195" y="216542"/>
                    <a:pt x="866445" y="222651"/>
                    <a:pt x="851064" y="222651"/>
                  </a:cubicBezTo>
                  <a:lnTo>
                    <a:pt x="57993" y="222651"/>
                  </a:lnTo>
                  <a:cubicBezTo>
                    <a:pt x="42612" y="222651"/>
                    <a:pt x="27861" y="216542"/>
                    <a:pt x="16986" y="205666"/>
                  </a:cubicBezTo>
                  <a:cubicBezTo>
                    <a:pt x="6110" y="194790"/>
                    <a:pt x="0" y="180039"/>
                    <a:pt x="0" y="164659"/>
                  </a:cubicBezTo>
                  <a:lnTo>
                    <a:pt x="0" y="57993"/>
                  </a:lnTo>
                  <a:cubicBezTo>
                    <a:pt x="0" y="42612"/>
                    <a:pt x="6110" y="27861"/>
                    <a:pt x="16986" y="16986"/>
                  </a:cubicBezTo>
                  <a:cubicBezTo>
                    <a:pt x="27861" y="6110"/>
                    <a:pt x="42612" y="0"/>
                    <a:pt x="57993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5879956" y="2642525"/>
            <a:ext cx="6528087" cy="6373045"/>
          </a:xfrm>
          <a:custGeom>
            <a:avLst/>
            <a:gdLst/>
            <a:ahLst/>
            <a:cxnLst/>
            <a:rect r="r" b="b" t="t" l="l"/>
            <a:pathLst>
              <a:path h="6373045" w="6528087">
                <a:moveTo>
                  <a:pt x="0" y="0"/>
                </a:moveTo>
                <a:lnTo>
                  <a:pt x="6528088" y="0"/>
                </a:lnTo>
                <a:lnTo>
                  <a:pt x="6528088" y="6373045"/>
                </a:lnTo>
                <a:lnTo>
                  <a:pt x="0" y="6373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972548" y="648881"/>
            <a:ext cx="10667221" cy="883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78"/>
              </a:lnSpc>
              <a:spcBef>
                <a:spcPct val="0"/>
              </a:spcBef>
            </a:pPr>
            <a:r>
              <a:rPr lang="en-US" sz="6612">
                <a:solidFill>
                  <a:srgbClr val="000000"/>
                </a:solidFill>
                <a:latin typeface="Paytone One"/>
              </a:rPr>
              <a:t>Các giao thức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38289" y="3083516"/>
            <a:ext cx="3411584" cy="461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7"/>
              </a:lnSpc>
            </a:pPr>
            <a:r>
              <a:rPr lang="en-US" sz="3337">
                <a:solidFill>
                  <a:srgbClr val="000000"/>
                </a:solidFill>
                <a:latin typeface="Montserrat Classic"/>
              </a:rPr>
              <a:t>OSPF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8094" y="4620680"/>
            <a:ext cx="4031974" cy="461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7"/>
              </a:lnSpc>
            </a:pPr>
            <a:r>
              <a:rPr lang="en-US" sz="3337">
                <a:solidFill>
                  <a:srgbClr val="000000"/>
                </a:solidFill>
                <a:latin typeface="Montserrat Classic"/>
              </a:rPr>
              <a:t>VLAN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38289" y="6157843"/>
            <a:ext cx="3411584" cy="461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7"/>
              </a:lnSpc>
            </a:pPr>
            <a:r>
              <a:rPr lang="en-US" sz="3337">
                <a:solidFill>
                  <a:srgbClr val="000000"/>
                </a:solidFill>
                <a:latin typeface="Montserrat Classic"/>
              </a:rPr>
              <a:t>VPN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28094" y="7695007"/>
            <a:ext cx="4031974" cy="461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7"/>
              </a:lnSpc>
            </a:pPr>
            <a:r>
              <a:rPr lang="en-US" sz="3337">
                <a:solidFill>
                  <a:srgbClr val="000000"/>
                </a:solidFill>
                <a:latin typeface="Montserrat Classic"/>
              </a:rPr>
              <a:t>RSTP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99499" y="3633271"/>
            <a:ext cx="3994241" cy="47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4"/>
              </a:lnSpc>
            </a:pPr>
            <a:r>
              <a:rPr lang="en-US" sz="3419">
                <a:solidFill>
                  <a:srgbClr val="000000"/>
                </a:solidFill>
                <a:latin typeface="Montserrat Classic"/>
              </a:rPr>
              <a:t>NAT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099499" y="5207969"/>
            <a:ext cx="3994241" cy="47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4"/>
              </a:lnSpc>
            </a:pPr>
            <a:r>
              <a:rPr lang="en-US" sz="3419">
                <a:solidFill>
                  <a:srgbClr val="000000"/>
                </a:solidFill>
                <a:latin typeface="Montserrat Classic"/>
              </a:rPr>
              <a:t>Trunking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099499" y="6782668"/>
            <a:ext cx="3994241" cy="47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4"/>
              </a:lnSpc>
            </a:pPr>
            <a:r>
              <a:rPr lang="en-US" sz="3419">
                <a:solidFill>
                  <a:srgbClr val="000000"/>
                </a:solidFill>
                <a:latin typeface="Montserrat Classic"/>
              </a:rPr>
              <a:t>HSRP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34495" y="1879920"/>
            <a:ext cx="5093016" cy="1643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697"/>
              </a:lnSpc>
              <a:spcBef>
                <a:spcPct val="0"/>
              </a:spcBef>
            </a:pPr>
            <a:r>
              <a:rPr lang="en-US" sz="9131">
                <a:solidFill>
                  <a:srgbClr val="000000"/>
                </a:solidFill>
                <a:latin typeface="Montserrat Classic"/>
              </a:rPr>
              <a:t>Internet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1536" y="574992"/>
            <a:ext cx="8355806" cy="105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Paytone One"/>
              </a:rPr>
              <a:t>Dịch vụ cần thuê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718842" y="1366236"/>
            <a:ext cx="7488425" cy="7554528"/>
          </a:xfrm>
          <a:custGeom>
            <a:avLst/>
            <a:gdLst/>
            <a:ahLst/>
            <a:cxnLst/>
            <a:rect r="r" b="b" t="t" l="l"/>
            <a:pathLst>
              <a:path h="7554528" w="7488425">
                <a:moveTo>
                  <a:pt x="0" y="0"/>
                </a:moveTo>
                <a:lnTo>
                  <a:pt x="7488426" y="0"/>
                </a:lnTo>
                <a:lnTo>
                  <a:pt x="7488426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0651" y="6791734"/>
            <a:ext cx="3606774" cy="83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Jaturat Bold"/>
              </a:rPr>
              <a:t>FIBER XTRA5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0651" y="4199313"/>
            <a:ext cx="3765569" cy="83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Jaturat Bold"/>
              </a:rPr>
              <a:t>FTTH VIP600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63027" y="4361238"/>
            <a:ext cx="3246557" cy="572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3339">
                <a:solidFill>
                  <a:srgbClr val="000000"/>
                </a:solidFill>
                <a:latin typeface="Montserrat Classic"/>
              </a:rPr>
              <a:t>6,600,000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04233" y="6953659"/>
            <a:ext cx="3246557" cy="572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3339">
                <a:solidFill>
                  <a:srgbClr val="000000"/>
                </a:solidFill>
                <a:latin typeface="Montserrat Classic"/>
              </a:rPr>
              <a:t>5,000,000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9294" y="5248565"/>
            <a:ext cx="4268282" cy="572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3339">
                <a:solidFill>
                  <a:srgbClr val="000000"/>
                </a:solidFill>
                <a:latin typeface="Montserrat Classic"/>
              </a:rPr>
              <a:t>Tốc độ: 614400 mb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294" y="5771670"/>
            <a:ext cx="4268282" cy="572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3339">
                <a:solidFill>
                  <a:srgbClr val="000000"/>
                </a:solidFill>
                <a:latin typeface="Montserrat Classic"/>
              </a:rPr>
              <a:t>IP kèm theo: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4745" y="7842661"/>
            <a:ext cx="4268282" cy="572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3339">
                <a:solidFill>
                  <a:srgbClr val="000000"/>
                </a:solidFill>
                <a:latin typeface="Montserrat Classic"/>
              </a:rPr>
              <a:t>Tốc độ: 800 mbps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0651" y="8348375"/>
            <a:ext cx="4268282" cy="572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3339">
                <a:solidFill>
                  <a:srgbClr val="000000"/>
                </a:solidFill>
                <a:latin typeface="Montserrat Classic"/>
              </a:rPr>
              <a:t>IP kèm theo: 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6460" y="306421"/>
            <a:ext cx="8355806" cy="105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Paytone One"/>
              </a:rPr>
              <a:t>Dịch vụ Cloud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9718842" y="1366236"/>
            <a:ext cx="7488425" cy="7554528"/>
          </a:xfrm>
          <a:custGeom>
            <a:avLst/>
            <a:gdLst/>
            <a:ahLst/>
            <a:cxnLst/>
            <a:rect r="r" b="b" t="t" l="l"/>
            <a:pathLst>
              <a:path h="7554528" w="7488425">
                <a:moveTo>
                  <a:pt x="7488426" y="0"/>
                </a:moveTo>
                <a:lnTo>
                  <a:pt x="0" y="0"/>
                </a:lnTo>
                <a:lnTo>
                  <a:pt x="0" y="7554528"/>
                </a:lnTo>
                <a:lnTo>
                  <a:pt x="7488426" y="7554528"/>
                </a:lnTo>
                <a:lnTo>
                  <a:pt x="74884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7987" y="1591807"/>
            <a:ext cx="6573717" cy="8394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44062" indent="-272031" lvl="1">
              <a:lnSpc>
                <a:spcPts val="3527"/>
              </a:lnSpc>
              <a:buFont typeface="Arial"/>
              <a:buChar char="•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Máy chủ web: EC2</a:t>
            </a:r>
          </a:p>
          <a:p>
            <a:pPr algn="ctr" marL="1088124" indent="-362708" lvl="2">
              <a:lnSpc>
                <a:spcPts val="3527"/>
              </a:lnSpc>
              <a:spcBef>
                <a:spcPct val="0"/>
              </a:spcBef>
              <a:buFont typeface="Arial"/>
              <a:buChar char="⚬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Instance type: t2.m</a:t>
            </a:r>
            <a:r>
              <a:rPr lang="en-US" sz="2519">
                <a:solidFill>
                  <a:srgbClr val="000000"/>
                </a:solidFill>
                <a:latin typeface="Montserrat Classic"/>
              </a:rPr>
              <a:t>icro</a:t>
            </a:r>
          </a:p>
          <a:p>
            <a:pPr algn="ctr" marL="1088124" indent="-362708" lvl="2">
              <a:lnSpc>
                <a:spcPts val="3527"/>
              </a:lnSpc>
              <a:spcBef>
                <a:spcPct val="0"/>
              </a:spcBef>
              <a:buFont typeface="Arial"/>
              <a:buChar char="⚬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Số lượng instance: 1</a:t>
            </a:r>
          </a:p>
          <a:p>
            <a:pPr algn="ctr" marL="1088124" indent="-362708" lvl="2">
              <a:lnSpc>
                <a:spcPts val="3527"/>
              </a:lnSpc>
              <a:spcBef>
                <a:spcPct val="0"/>
              </a:spcBef>
              <a:buFont typeface="Arial"/>
              <a:buChar char="⚬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Thời gian sử dụng: 1 tháng</a:t>
            </a:r>
          </a:p>
          <a:p>
            <a:pPr algn="ctr" marL="1088124" indent="-362708" lvl="2">
              <a:lnSpc>
                <a:spcPts val="3527"/>
              </a:lnSpc>
              <a:spcBef>
                <a:spcPct val="0"/>
              </a:spcBef>
              <a:buFont typeface="Arial"/>
              <a:buChar char="⚬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Chi phí ước tính: 5 USD/tháng</a:t>
            </a:r>
          </a:p>
          <a:p>
            <a:pPr algn="ctr" marL="544062" indent="-272031" lvl="1">
              <a:lnSpc>
                <a:spcPts val="3527"/>
              </a:lnSpc>
              <a:spcBef>
                <a:spcPct val="0"/>
              </a:spcBef>
              <a:buFont typeface="Arial"/>
              <a:buChar char="•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Cơ sở dữ liệu: RDS</a:t>
            </a:r>
          </a:p>
          <a:p>
            <a:pPr algn="ctr" marL="1088124" indent="-362708" lvl="2">
              <a:lnSpc>
                <a:spcPts val="3527"/>
              </a:lnSpc>
              <a:spcBef>
                <a:spcPct val="0"/>
              </a:spcBef>
              <a:buFont typeface="Arial"/>
              <a:buChar char="⚬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Instance type: db.t2.micro</a:t>
            </a:r>
          </a:p>
          <a:p>
            <a:pPr algn="ctr" marL="1088124" indent="-362708" lvl="2">
              <a:lnSpc>
                <a:spcPts val="3527"/>
              </a:lnSpc>
              <a:spcBef>
                <a:spcPct val="0"/>
              </a:spcBef>
              <a:buFont typeface="Arial"/>
              <a:buChar char="⚬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Số lượng instance: 1</a:t>
            </a:r>
          </a:p>
          <a:p>
            <a:pPr algn="ctr" marL="1088124" indent="-362708" lvl="2">
              <a:lnSpc>
                <a:spcPts val="3527"/>
              </a:lnSpc>
              <a:spcBef>
                <a:spcPct val="0"/>
              </a:spcBef>
              <a:buFont typeface="Arial"/>
              <a:buChar char="⚬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Thời gian sử dụng: 1 tháng</a:t>
            </a:r>
          </a:p>
          <a:p>
            <a:pPr algn="ctr" marL="1088124" indent="-362708" lvl="2">
              <a:lnSpc>
                <a:spcPts val="3527"/>
              </a:lnSpc>
              <a:spcBef>
                <a:spcPct val="0"/>
              </a:spcBef>
              <a:buFont typeface="Arial"/>
              <a:buChar char="⚬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Chi phí ước tính: 10 USD/tháng</a:t>
            </a:r>
          </a:p>
          <a:p>
            <a:pPr algn="ctr" marL="544062" indent="-272031" lvl="1">
              <a:lnSpc>
                <a:spcPts val="3527"/>
              </a:lnSpc>
              <a:spcBef>
                <a:spcPct val="0"/>
              </a:spcBef>
              <a:buFont typeface="Arial"/>
              <a:buChar char="•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Lưu trữ: S3</a:t>
            </a:r>
          </a:p>
          <a:p>
            <a:pPr algn="ctr" marL="1088124" indent="-362708" lvl="2">
              <a:lnSpc>
                <a:spcPts val="3527"/>
              </a:lnSpc>
              <a:spcBef>
                <a:spcPct val="0"/>
              </a:spcBef>
              <a:buFont typeface="Arial"/>
              <a:buChar char="⚬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Dung lượng lưu trữ: 100 GB</a:t>
            </a:r>
          </a:p>
          <a:p>
            <a:pPr algn="ctr" marL="1088124" indent="-362708" lvl="2">
              <a:lnSpc>
                <a:spcPts val="3527"/>
              </a:lnSpc>
              <a:spcBef>
                <a:spcPct val="0"/>
              </a:spcBef>
              <a:buFont typeface="Arial"/>
              <a:buChar char="⚬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Thời gian sử dụng: 1 tháng</a:t>
            </a:r>
          </a:p>
          <a:p>
            <a:pPr algn="ctr" marL="1088124" indent="-362708" lvl="2">
              <a:lnSpc>
                <a:spcPts val="3527"/>
              </a:lnSpc>
              <a:spcBef>
                <a:spcPct val="0"/>
              </a:spcBef>
              <a:buFont typeface="Arial"/>
              <a:buChar char="⚬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Chi phí ước tính: 5 USD/tháng</a:t>
            </a:r>
          </a:p>
          <a:p>
            <a:pPr algn="ctr" marL="544062" indent="-272031" lvl="1">
              <a:lnSpc>
                <a:spcPts val="3527"/>
              </a:lnSpc>
              <a:spcBef>
                <a:spcPct val="0"/>
              </a:spcBef>
              <a:buFont typeface="Arial"/>
              <a:buChar char="•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Mạng: VPC</a:t>
            </a:r>
          </a:p>
          <a:p>
            <a:pPr algn="ctr" marL="1088124" indent="-362708" lvl="2">
              <a:lnSpc>
                <a:spcPts val="3527"/>
              </a:lnSpc>
              <a:spcBef>
                <a:spcPct val="0"/>
              </a:spcBef>
              <a:buFont typeface="Arial"/>
              <a:buChar char="⚬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Chi phí ước tính: 0 USD/tháng</a:t>
            </a:r>
          </a:p>
          <a:p>
            <a:pPr algn="ctr" marL="544062" indent="-272031" lvl="1">
              <a:lnSpc>
                <a:spcPts val="3527"/>
              </a:lnSpc>
              <a:spcBef>
                <a:spcPct val="0"/>
              </a:spcBef>
              <a:buFont typeface="Arial"/>
              <a:buChar char="•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Bảo mật: IAM, CloudTrail, CloudWatch</a:t>
            </a:r>
          </a:p>
          <a:p>
            <a:pPr algn="ctr" marL="1088124" indent="-362708" lvl="2">
              <a:lnSpc>
                <a:spcPts val="3527"/>
              </a:lnSpc>
              <a:spcBef>
                <a:spcPct val="0"/>
              </a:spcBef>
              <a:buFont typeface="Arial"/>
              <a:buChar char="⚬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Chi phí ước tính: 5 USD/tháng</a:t>
            </a:r>
          </a:p>
          <a:p>
            <a:pPr algn="ctr">
              <a:lnSpc>
                <a:spcPts val="35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631558" y="1263623"/>
          <a:ext cx="13268223" cy="7163902"/>
        </p:xfrm>
        <a:graphic>
          <a:graphicData uri="http://schemas.openxmlformats.org/drawingml/2006/table">
            <a:tbl>
              <a:tblPr/>
              <a:tblGrid>
                <a:gridCol w="2653645"/>
                <a:gridCol w="2667760"/>
                <a:gridCol w="2639529"/>
                <a:gridCol w="2583069"/>
                <a:gridCol w="2724220"/>
              </a:tblGrid>
              <a:tr h="14091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r>
                        <a:rPr lang="en-US" sz="1753">
                          <a:solidFill>
                            <a:srgbClr val="000000"/>
                          </a:solidFill>
                          <a:latin typeface="Montserrat Classic Bold"/>
                        </a:rPr>
                        <a:t>Switch</a:t>
                      </a:r>
                      <a:endParaRPr lang="en-US" sz="1100"/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endParaRPr lang="en-US" sz="1100"/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r>
                        <a:rPr lang="en-US" sz="1753">
                          <a:solidFill>
                            <a:srgbClr val="000000"/>
                          </a:solidFill>
                          <a:latin typeface="Montserrat Classic Bold"/>
                        </a:rPr>
                        <a:t>7,050,000</a:t>
                      </a:r>
                      <a:endParaRPr lang="en-US" sz="1100"/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r>
                        <a:rPr lang="en-US" sz="1753">
                          <a:solidFill>
                            <a:srgbClr val="000000"/>
                          </a:solidFill>
                          <a:latin typeface="Montserrat Classic Bold"/>
                        </a:rPr>
                        <a:t>12</a:t>
                      </a:r>
                      <a:endParaRPr lang="en-US" sz="1100"/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r>
                        <a:rPr lang="en-US" sz="1753">
                          <a:solidFill>
                            <a:srgbClr val="000000"/>
                          </a:solidFill>
                          <a:latin typeface="Montserrat Classic Bold"/>
                        </a:rPr>
                        <a:t>84,600,000</a:t>
                      </a:r>
                      <a:endParaRPr lang="en-US" sz="1100"/>
                    </a:p>
                    <a:p>
                      <a:pPr algn="ctr">
                        <a:lnSpc>
                          <a:spcPts val="2454"/>
                        </a:lnSpc>
                      </a:pPr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91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r>
                        <a:rPr lang="en-US" sz="1753">
                          <a:solidFill>
                            <a:srgbClr val="000000"/>
                          </a:solidFill>
                          <a:latin typeface="Montserrat Classic"/>
                        </a:rPr>
                        <a:t>Cisco WS-C3560-24TS-S</a:t>
                      </a:r>
                      <a:endParaRPr lang="en-US" sz="1100"/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endParaRPr lang="en-US" sz="1100"/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r>
                        <a:rPr lang="en-US" sz="1753">
                          <a:solidFill>
                            <a:srgbClr val="000000"/>
                          </a:solidFill>
                          <a:latin typeface="Montserrat Classic Bold"/>
                        </a:rPr>
                        <a:t>24,200,000</a:t>
                      </a:r>
                      <a:endParaRPr lang="en-US" sz="1100"/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r>
                        <a:rPr lang="en-US" sz="1753">
                          <a:solidFill>
                            <a:srgbClr val="000000"/>
                          </a:solidFill>
                          <a:latin typeface="Montserrat Classic Bold"/>
                        </a:rPr>
                        <a:t>4</a:t>
                      </a:r>
                      <a:endParaRPr lang="en-US" sz="1100"/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r>
                        <a:rPr lang="en-US" sz="1753">
                          <a:solidFill>
                            <a:srgbClr val="000000"/>
                          </a:solidFill>
                          <a:latin typeface="Montserrat Classic Bold"/>
                        </a:rPr>
                        <a:t>96,800,000</a:t>
                      </a:r>
                      <a:endParaRPr lang="en-US" sz="1100"/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91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r>
                        <a:rPr lang="en-US" sz="1753">
                          <a:solidFill>
                            <a:srgbClr val="000000"/>
                          </a:solidFill>
                          <a:latin typeface="Montserrat Classic"/>
                        </a:rPr>
                        <a:t>Router Cisco ISR4331-V/K9</a:t>
                      </a:r>
                      <a:endParaRPr lang="en-US" sz="1100"/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endParaRPr lang="en-US" sz="1100"/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r>
                        <a:rPr lang="en-US" sz="1753">
                          <a:solidFill>
                            <a:srgbClr val="000000"/>
                          </a:solidFill>
                          <a:latin typeface="Montserrat Classic Bold"/>
                        </a:rPr>
                        <a:t>77,190,000</a:t>
                      </a:r>
                      <a:endParaRPr lang="en-US" sz="1100"/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r>
                        <a:rPr lang="en-US" sz="1753">
                          <a:solidFill>
                            <a:srgbClr val="000000"/>
                          </a:solidFill>
                          <a:latin typeface="Montserrat Classic"/>
                        </a:rPr>
                        <a:t>4</a:t>
                      </a:r>
                      <a:endParaRPr lang="en-US" sz="1100"/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r>
                        <a:rPr lang="en-US" sz="1753">
                          <a:solidFill>
                            <a:srgbClr val="000000"/>
                          </a:solidFill>
                          <a:latin typeface="Montserrat Classic Bold"/>
                        </a:rPr>
                        <a:t>308,760,000</a:t>
                      </a:r>
                      <a:endParaRPr lang="en-US" sz="1100"/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73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r>
                        <a:rPr lang="en-US" sz="1753">
                          <a:solidFill>
                            <a:srgbClr val="000000"/>
                          </a:solidFill>
                          <a:latin typeface="Montserrat Classic"/>
                        </a:rPr>
                        <a:t>CISCO Catalyst 9105AX C9105AXI-EWC-S</a:t>
                      </a:r>
                      <a:endParaRPr lang="en-US" sz="1100"/>
                    </a:p>
                    <a:p>
                      <a:pPr algn="ctr">
                        <a:lnSpc>
                          <a:spcPts val="2454"/>
                        </a:lnSpc>
                      </a:pPr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endParaRPr lang="en-US" sz="1100"/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r>
                        <a:rPr lang="en-US" sz="1753">
                          <a:solidFill>
                            <a:srgbClr val="000000"/>
                          </a:solidFill>
                          <a:latin typeface="Montserrat Classic Bold"/>
                        </a:rPr>
                        <a:t>11.800.000</a:t>
                      </a:r>
                      <a:endParaRPr lang="en-US" sz="1100"/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r>
                        <a:rPr lang="en-US" sz="1753">
                          <a:solidFill>
                            <a:srgbClr val="000000"/>
                          </a:solidFill>
                          <a:latin typeface="Montserrat Classic"/>
                        </a:rPr>
                        <a:t>7</a:t>
                      </a:r>
                      <a:endParaRPr lang="en-US" sz="1100"/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r>
                        <a:rPr lang="en-US" sz="1753">
                          <a:solidFill>
                            <a:srgbClr val="000000"/>
                          </a:solidFill>
                          <a:latin typeface="Montserrat Classic Bold"/>
                        </a:rPr>
                        <a:t>82,600,000</a:t>
                      </a:r>
                      <a:endParaRPr lang="en-US" sz="1100"/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91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r>
                        <a:rPr lang="en-US" sz="1753">
                          <a:solidFill>
                            <a:srgbClr val="000000"/>
                          </a:solidFill>
                          <a:latin typeface="Montserrat Classic"/>
                        </a:rPr>
                        <a:t>Cisco AIR-CT3504-K9</a:t>
                      </a:r>
                      <a:endParaRPr lang="en-US" sz="1100"/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endParaRPr lang="en-US" sz="1100"/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r>
                        <a:rPr lang="en-US" sz="1753">
                          <a:solidFill>
                            <a:srgbClr val="000000"/>
                          </a:solidFill>
                          <a:latin typeface="Montserrat Classic Bold"/>
                        </a:rPr>
                        <a:t>56,150,000</a:t>
                      </a:r>
                      <a:endParaRPr lang="en-US" sz="1100"/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r>
                        <a:rPr lang="en-US" sz="1753">
                          <a:solidFill>
                            <a:srgbClr val="000000"/>
                          </a:solidFill>
                          <a:latin typeface="Montserrat Classic"/>
                        </a:rPr>
                        <a:t>2</a:t>
                      </a:r>
                      <a:endParaRPr lang="en-US" sz="1100"/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4"/>
                        </a:lnSpc>
                        <a:defRPr/>
                      </a:pPr>
                      <a:r>
                        <a:rPr lang="en-US" sz="1753">
                          <a:solidFill>
                            <a:srgbClr val="000000"/>
                          </a:solidFill>
                          <a:latin typeface="Montserrat Classic Bold"/>
                        </a:rPr>
                        <a:t>112,300,000</a:t>
                      </a:r>
                      <a:endParaRPr lang="en-US" sz="1100"/>
                    </a:p>
                    <a:p>
                      <a:pPr algn="ctr">
                        <a:lnSpc>
                          <a:spcPts val="2454"/>
                        </a:lnSpc>
                      </a:pPr>
                    </a:p>
                  </a:txBody>
                  <a:tcPr marL="175774" marR="175774" marT="175774" marB="175774" anchor="ctr">
                    <a:lnL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4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4880028" y="5878129"/>
            <a:ext cx="2008983" cy="1498592"/>
          </a:xfrm>
          <a:custGeom>
            <a:avLst/>
            <a:gdLst/>
            <a:ahLst/>
            <a:cxnLst/>
            <a:rect r="r" b="b" t="t" l="l"/>
            <a:pathLst>
              <a:path h="1498592" w="2008983">
                <a:moveTo>
                  <a:pt x="0" y="0"/>
                </a:moveTo>
                <a:lnTo>
                  <a:pt x="2008983" y="0"/>
                </a:lnTo>
                <a:lnTo>
                  <a:pt x="2008983" y="1498593"/>
                </a:lnTo>
                <a:lnTo>
                  <a:pt x="0" y="14985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08" t="-8695" r="-6486" b="-123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80028" y="8098598"/>
            <a:ext cx="2424015" cy="649842"/>
          </a:xfrm>
          <a:custGeom>
            <a:avLst/>
            <a:gdLst/>
            <a:ahLst/>
            <a:cxnLst/>
            <a:rect r="r" b="b" t="t" l="l"/>
            <a:pathLst>
              <a:path h="649842" w="2424015">
                <a:moveTo>
                  <a:pt x="0" y="0"/>
                </a:moveTo>
                <a:lnTo>
                  <a:pt x="2424016" y="0"/>
                </a:lnTo>
                <a:lnTo>
                  <a:pt x="2424016" y="649842"/>
                </a:lnTo>
                <a:lnTo>
                  <a:pt x="0" y="649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12" t="-55555" r="-7234" b="-4603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44135" y="3342202"/>
            <a:ext cx="2480769" cy="457348"/>
          </a:xfrm>
          <a:custGeom>
            <a:avLst/>
            <a:gdLst/>
            <a:ahLst/>
            <a:cxnLst/>
            <a:rect r="r" b="b" t="t" l="l"/>
            <a:pathLst>
              <a:path h="457348" w="2480769">
                <a:moveTo>
                  <a:pt x="0" y="0"/>
                </a:moveTo>
                <a:lnTo>
                  <a:pt x="2480769" y="0"/>
                </a:lnTo>
                <a:lnTo>
                  <a:pt x="2480769" y="457348"/>
                </a:lnTo>
                <a:lnTo>
                  <a:pt x="0" y="457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27" t="-48484" r="-13407" b="-7272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44135" y="1893344"/>
            <a:ext cx="2480769" cy="442117"/>
          </a:xfrm>
          <a:custGeom>
            <a:avLst/>
            <a:gdLst/>
            <a:ahLst/>
            <a:cxnLst/>
            <a:rect r="r" b="b" t="t" l="l"/>
            <a:pathLst>
              <a:path h="442117" w="2480769">
                <a:moveTo>
                  <a:pt x="0" y="0"/>
                </a:moveTo>
                <a:lnTo>
                  <a:pt x="2480769" y="0"/>
                </a:lnTo>
                <a:lnTo>
                  <a:pt x="2480769" y="442117"/>
                </a:lnTo>
                <a:lnTo>
                  <a:pt x="0" y="442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75" t="-102777" r="-2475" b="-833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80028" y="4626808"/>
            <a:ext cx="2086607" cy="980706"/>
          </a:xfrm>
          <a:custGeom>
            <a:avLst/>
            <a:gdLst/>
            <a:ahLst/>
            <a:cxnLst/>
            <a:rect r="r" b="b" t="t" l="l"/>
            <a:pathLst>
              <a:path h="980706" w="2086607">
                <a:moveTo>
                  <a:pt x="0" y="0"/>
                </a:moveTo>
                <a:lnTo>
                  <a:pt x="2086608" y="0"/>
                </a:lnTo>
                <a:lnTo>
                  <a:pt x="2086608" y="980706"/>
                </a:lnTo>
                <a:lnTo>
                  <a:pt x="0" y="9807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00" t="-3191" r="-4000" b="-11702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0230155" y="9023377"/>
          <a:ext cx="5781240" cy="1057275"/>
        </p:xfrm>
        <a:graphic>
          <a:graphicData uri="http://schemas.openxmlformats.org/drawingml/2006/table">
            <a:tbl>
              <a:tblPr/>
              <a:tblGrid>
                <a:gridCol w="2817465"/>
                <a:gridCol w="2963775"/>
              </a:tblGrid>
              <a:tr h="10572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</a:rPr>
                        <a:t>Tổng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Classic"/>
                        </a:rPr>
                        <a:t>685,060,000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204735" y="184341"/>
            <a:ext cx="11359570" cy="844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26"/>
              </a:lnSpc>
            </a:pPr>
            <a:r>
              <a:rPr lang="en-US" sz="6263">
                <a:solidFill>
                  <a:srgbClr val="000000"/>
                </a:solidFill>
                <a:latin typeface="Paytone One"/>
              </a:rPr>
              <a:t>Các Thiết Bị cần sử dụng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47675" y="4379808"/>
            <a:ext cx="6118937" cy="1780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456"/>
              </a:lnSpc>
            </a:pPr>
            <a:r>
              <a:rPr lang="en-US" sz="13323">
                <a:solidFill>
                  <a:srgbClr val="000000"/>
                </a:solidFill>
                <a:latin typeface="Paytone One"/>
              </a:rPr>
              <a:t>DEMO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731067" y="1381395"/>
            <a:ext cx="7463975" cy="7539369"/>
          </a:xfrm>
          <a:custGeom>
            <a:avLst/>
            <a:gdLst/>
            <a:ahLst/>
            <a:cxnLst/>
            <a:rect r="r" b="b" t="t" l="l"/>
            <a:pathLst>
              <a:path h="7539369" w="7463975">
                <a:moveTo>
                  <a:pt x="0" y="0"/>
                </a:moveTo>
                <a:lnTo>
                  <a:pt x="7463976" y="0"/>
                </a:lnTo>
                <a:lnTo>
                  <a:pt x="7463976" y="7539369"/>
                </a:lnTo>
                <a:lnTo>
                  <a:pt x="0" y="7539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6124" y="3004014"/>
            <a:ext cx="17095751" cy="5321770"/>
          </a:xfrm>
          <a:custGeom>
            <a:avLst/>
            <a:gdLst/>
            <a:ahLst/>
            <a:cxnLst/>
            <a:rect r="r" b="b" t="t" l="l"/>
            <a:pathLst>
              <a:path h="5321770" w="17095751">
                <a:moveTo>
                  <a:pt x="0" y="0"/>
                </a:moveTo>
                <a:lnTo>
                  <a:pt x="17095752" y="0"/>
                </a:lnTo>
                <a:lnTo>
                  <a:pt x="17095752" y="5321770"/>
                </a:lnTo>
                <a:lnTo>
                  <a:pt x="0" y="532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30693" y="580427"/>
            <a:ext cx="2626615" cy="10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53"/>
              </a:lnSpc>
            </a:pPr>
            <a:r>
              <a:rPr lang="en-US" sz="7676">
                <a:solidFill>
                  <a:srgbClr val="000000"/>
                </a:solidFill>
                <a:latin typeface="Paytone One"/>
              </a:rPr>
              <a:t>Vlan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5437" y="0"/>
            <a:ext cx="10302563" cy="10287000"/>
          </a:xfrm>
          <a:custGeom>
            <a:avLst/>
            <a:gdLst/>
            <a:ahLst/>
            <a:cxnLst/>
            <a:rect r="r" b="b" t="t" l="l"/>
            <a:pathLst>
              <a:path h="10287000" w="10302563">
                <a:moveTo>
                  <a:pt x="0" y="0"/>
                </a:moveTo>
                <a:lnTo>
                  <a:pt x="10302563" y="0"/>
                </a:lnTo>
                <a:lnTo>
                  <a:pt x="103025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566270"/>
            <a:ext cx="5041275" cy="10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53"/>
              </a:lnSpc>
            </a:pPr>
            <a:r>
              <a:rPr lang="en-US" sz="7676">
                <a:solidFill>
                  <a:srgbClr val="000000"/>
                </a:solidFill>
                <a:latin typeface="Paytone One"/>
              </a:rPr>
              <a:t>Trunking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516679" cy="10287000"/>
          </a:xfrm>
          <a:custGeom>
            <a:avLst/>
            <a:gdLst/>
            <a:ahLst/>
            <a:cxnLst/>
            <a:rect r="r" b="b" t="t" l="l"/>
            <a:pathLst>
              <a:path h="10287000" w="8516679">
                <a:moveTo>
                  <a:pt x="0" y="0"/>
                </a:moveTo>
                <a:lnTo>
                  <a:pt x="8516679" y="0"/>
                </a:lnTo>
                <a:lnTo>
                  <a:pt x="851667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572759" y="580427"/>
            <a:ext cx="1783137" cy="10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53"/>
              </a:lnSpc>
            </a:pPr>
            <a:r>
              <a:rPr lang="en-US" sz="7676">
                <a:solidFill>
                  <a:srgbClr val="000000"/>
                </a:solidFill>
                <a:latin typeface="Paytone One"/>
              </a:rPr>
              <a:t>STP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43693" y="1947764"/>
            <a:ext cx="2517577" cy="71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Montserrat Classic"/>
              </a:rPr>
              <a:t>PRIMARY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43693" y="6102546"/>
            <a:ext cx="3439567" cy="71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Montserrat Classic"/>
              </a:rPr>
              <a:t>SECONDARY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092" y="859910"/>
            <a:ext cx="7639908" cy="8567179"/>
          </a:xfrm>
          <a:custGeom>
            <a:avLst/>
            <a:gdLst/>
            <a:ahLst/>
            <a:cxnLst/>
            <a:rect r="r" b="b" t="t" l="l"/>
            <a:pathLst>
              <a:path h="8567179" w="7639908">
                <a:moveTo>
                  <a:pt x="0" y="0"/>
                </a:moveTo>
                <a:lnTo>
                  <a:pt x="7639908" y="0"/>
                </a:lnTo>
                <a:lnTo>
                  <a:pt x="7639908" y="8567180"/>
                </a:lnTo>
                <a:lnTo>
                  <a:pt x="0" y="8567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416491" y="4334728"/>
            <a:ext cx="3751251" cy="10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53"/>
              </a:lnSpc>
            </a:pPr>
            <a:r>
              <a:rPr lang="en-US" sz="7676">
                <a:solidFill>
                  <a:srgbClr val="000000"/>
                </a:solidFill>
                <a:latin typeface="Paytone One"/>
              </a:rPr>
              <a:t>IP tĩnh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4405" y="3787758"/>
            <a:ext cx="7989581" cy="265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6309" indent="-518154" lvl="1">
              <a:lnSpc>
                <a:spcPts val="719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Saira Bold"/>
              </a:rPr>
              <a:t> Nguyễn Đoàn Khắc Huy</a:t>
            </a:r>
          </a:p>
          <a:p>
            <a:pPr marL="1036309" indent="-518154" lvl="1">
              <a:lnSpc>
                <a:spcPts val="719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Saira Bold"/>
              </a:rPr>
              <a:t> Trương Thị Minh Quỳnh</a:t>
            </a:r>
          </a:p>
          <a:p>
            <a:pPr algn="l" marL="1036309" indent="-518154" lvl="1">
              <a:lnSpc>
                <a:spcPts val="7199"/>
              </a:lnSpc>
              <a:spcBef>
                <a:spcPct val="0"/>
              </a:spcBef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Saira Bold"/>
              </a:rPr>
              <a:t> Lê Ngọc Hân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4164" y="2168741"/>
            <a:ext cx="6118937" cy="1086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Thành viên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666810" y="1366236"/>
            <a:ext cx="7592490" cy="7554528"/>
          </a:xfrm>
          <a:custGeom>
            <a:avLst/>
            <a:gdLst/>
            <a:ahLst/>
            <a:cxnLst/>
            <a:rect r="r" b="b" t="t" l="l"/>
            <a:pathLst>
              <a:path h="7554528" w="7592490">
                <a:moveTo>
                  <a:pt x="0" y="0"/>
                </a:moveTo>
                <a:lnTo>
                  <a:pt x="7592490" y="0"/>
                </a:lnTo>
                <a:lnTo>
                  <a:pt x="7592490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5998" y="182457"/>
            <a:ext cx="5736625" cy="9944827"/>
          </a:xfrm>
          <a:custGeom>
            <a:avLst/>
            <a:gdLst/>
            <a:ahLst/>
            <a:cxnLst/>
            <a:rect r="r" b="b" t="t" l="l"/>
            <a:pathLst>
              <a:path h="9944827" w="5736625">
                <a:moveTo>
                  <a:pt x="0" y="0"/>
                </a:moveTo>
                <a:lnTo>
                  <a:pt x="5736626" y="0"/>
                </a:lnTo>
                <a:lnTo>
                  <a:pt x="5736626" y="9944827"/>
                </a:lnTo>
                <a:lnTo>
                  <a:pt x="0" y="9944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676" t="-77779" r="-14515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99780" y="0"/>
            <a:ext cx="11588220" cy="10287000"/>
          </a:xfrm>
          <a:custGeom>
            <a:avLst/>
            <a:gdLst/>
            <a:ahLst/>
            <a:cxnLst/>
            <a:rect r="r" b="b" t="t" l="l"/>
            <a:pathLst>
              <a:path h="10287000" w="11588220">
                <a:moveTo>
                  <a:pt x="0" y="0"/>
                </a:moveTo>
                <a:lnTo>
                  <a:pt x="11588220" y="0"/>
                </a:lnTo>
                <a:lnTo>
                  <a:pt x="115882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52294" y="315807"/>
            <a:ext cx="3751251" cy="10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53"/>
              </a:lnSpc>
            </a:pPr>
            <a:r>
              <a:rPr lang="en-US" sz="7676">
                <a:solidFill>
                  <a:srgbClr val="000000"/>
                </a:solidFill>
                <a:latin typeface="Paytone One"/>
              </a:rPr>
              <a:t>DHCP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11372" y="4967721"/>
            <a:ext cx="6376628" cy="5319279"/>
          </a:xfrm>
          <a:custGeom>
            <a:avLst/>
            <a:gdLst/>
            <a:ahLst/>
            <a:cxnLst/>
            <a:rect r="r" b="b" t="t" l="l"/>
            <a:pathLst>
              <a:path h="5319279" w="6376628">
                <a:moveTo>
                  <a:pt x="0" y="0"/>
                </a:moveTo>
                <a:lnTo>
                  <a:pt x="6376628" y="0"/>
                </a:lnTo>
                <a:lnTo>
                  <a:pt x="6376628" y="5319279"/>
                </a:lnTo>
                <a:lnTo>
                  <a:pt x="0" y="5319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3480096" cy="6180478"/>
          </a:xfrm>
          <a:custGeom>
            <a:avLst/>
            <a:gdLst/>
            <a:ahLst/>
            <a:cxnLst/>
            <a:rect r="r" b="b" t="t" l="l"/>
            <a:pathLst>
              <a:path h="6180478" w="13480096">
                <a:moveTo>
                  <a:pt x="0" y="0"/>
                </a:moveTo>
                <a:lnTo>
                  <a:pt x="13480096" y="0"/>
                </a:lnTo>
                <a:lnTo>
                  <a:pt x="13480096" y="6180478"/>
                </a:lnTo>
                <a:lnTo>
                  <a:pt x="0" y="6180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35778" y="7760711"/>
            <a:ext cx="2808541" cy="10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53"/>
              </a:lnSpc>
            </a:pPr>
            <a:r>
              <a:rPr lang="en-US" sz="7676">
                <a:solidFill>
                  <a:srgbClr val="000000"/>
                </a:solidFill>
                <a:latin typeface="Paytone One"/>
              </a:rPr>
              <a:t>HSRP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6735" y="2007253"/>
            <a:ext cx="8060906" cy="7144894"/>
          </a:xfrm>
          <a:custGeom>
            <a:avLst/>
            <a:gdLst/>
            <a:ahLst/>
            <a:cxnLst/>
            <a:rect r="r" b="b" t="t" l="l"/>
            <a:pathLst>
              <a:path h="7144894" w="8060906">
                <a:moveTo>
                  <a:pt x="0" y="0"/>
                </a:moveTo>
                <a:lnTo>
                  <a:pt x="8060906" y="0"/>
                </a:lnTo>
                <a:lnTo>
                  <a:pt x="8060906" y="7144894"/>
                </a:lnTo>
                <a:lnTo>
                  <a:pt x="0" y="7144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65049" y="3156547"/>
            <a:ext cx="9407676" cy="3973907"/>
          </a:xfrm>
          <a:custGeom>
            <a:avLst/>
            <a:gdLst/>
            <a:ahLst/>
            <a:cxnLst/>
            <a:rect r="r" b="b" t="t" l="l"/>
            <a:pathLst>
              <a:path h="3973907" w="9407676">
                <a:moveTo>
                  <a:pt x="0" y="0"/>
                </a:moveTo>
                <a:lnTo>
                  <a:pt x="9407677" y="0"/>
                </a:lnTo>
                <a:lnTo>
                  <a:pt x="9407677" y="3973906"/>
                </a:lnTo>
                <a:lnTo>
                  <a:pt x="0" y="3973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31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68891" y="580427"/>
            <a:ext cx="10565223" cy="10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53"/>
              </a:lnSpc>
            </a:pPr>
            <a:r>
              <a:rPr lang="en-US" sz="7676">
                <a:solidFill>
                  <a:srgbClr val="000000"/>
                </a:solidFill>
                <a:latin typeface="Paytone One"/>
              </a:rPr>
              <a:t>Default route &amp; OSPF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42944"/>
            <a:ext cx="16230600" cy="6715356"/>
          </a:xfrm>
          <a:custGeom>
            <a:avLst/>
            <a:gdLst/>
            <a:ahLst/>
            <a:cxnLst/>
            <a:rect r="r" b="b" t="t" l="l"/>
            <a:pathLst>
              <a:path h="6715356" w="16230600">
                <a:moveTo>
                  <a:pt x="0" y="0"/>
                </a:moveTo>
                <a:lnTo>
                  <a:pt x="16230600" y="0"/>
                </a:lnTo>
                <a:lnTo>
                  <a:pt x="16230600" y="6715356"/>
                </a:lnTo>
                <a:lnTo>
                  <a:pt x="0" y="6715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37427" y="580427"/>
            <a:ext cx="2213145" cy="10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53"/>
              </a:lnSpc>
            </a:pPr>
            <a:r>
              <a:rPr lang="en-US" sz="7676">
                <a:solidFill>
                  <a:srgbClr val="000000"/>
                </a:solidFill>
                <a:latin typeface="Paytone One"/>
              </a:rPr>
              <a:t>NAT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6951" y="1823874"/>
            <a:ext cx="17111398" cy="4540583"/>
          </a:xfrm>
          <a:custGeom>
            <a:avLst/>
            <a:gdLst/>
            <a:ahLst/>
            <a:cxnLst/>
            <a:rect r="r" b="b" t="t" l="l"/>
            <a:pathLst>
              <a:path h="4540583" w="17111398">
                <a:moveTo>
                  <a:pt x="0" y="0"/>
                </a:moveTo>
                <a:lnTo>
                  <a:pt x="17111398" y="0"/>
                </a:lnTo>
                <a:lnTo>
                  <a:pt x="17111398" y="4540583"/>
                </a:lnTo>
                <a:lnTo>
                  <a:pt x="0" y="4540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951" y="6364457"/>
            <a:ext cx="5321991" cy="3654611"/>
          </a:xfrm>
          <a:custGeom>
            <a:avLst/>
            <a:gdLst/>
            <a:ahLst/>
            <a:cxnLst/>
            <a:rect r="r" b="b" t="t" l="l"/>
            <a:pathLst>
              <a:path h="3654611" w="5321991">
                <a:moveTo>
                  <a:pt x="0" y="0"/>
                </a:moveTo>
                <a:lnTo>
                  <a:pt x="5321992" y="0"/>
                </a:lnTo>
                <a:lnTo>
                  <a:pt x="5321992" y="3654611"/>
                </a:lnTo>
                <a:lnTo>
                  <a:pt x="0" y="3654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345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78943" y="5467359"/>
            <a:ext cx="5761657" cy="4551709"/>
          </a:xfrm>
          <a:custGeom>
            <a:avLst/>
            <a:gdLst/>
            <a:ahLst/>
            <a:cxnLst/>
            <a:rect r="r" b="b" t="t" l="l"/>
            <a:pathLst>
              <a:path h="4551709" w="5761657">
                <a:moveTo>
                  <a:pt x="0" y="0"/>
                </a:moveTo>
                <a:lnTo>
                  <a:pt x="5761657" y="0"/>
                </a:lnTo>
                <a:lnTo>
                  <a:pt x="5761657" y="4551709"/>
                </a:lnTo>
                <a:lnTo>
                  <a:pt x="0" y="4551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40600" y="6198198"/>
            <a:ext cx="6067078" cy="3820870"/>
          </a:xfrm>
          <a:custGeom>
            <a:avLst/>
            <a:gdLst/>
            <a:ahLst/>
            <a:cxnLst/>
            <a:rect r="r" b="b" t="t" l="l"/>
            <a:pathLst>
              <a:path h="3820870" w="6067078">
                <a:moveTo>
                  <a:pt x="0" y="0"/>
                </a:moveTo>
                <a:lnTo>
                  <a:pt x="6067078" y="0"/>
                </a:lnTo>
                <a:lnTo>
                  <a:pt x="6067078" y="3820870"/>
                </a:lnTo>
                <a:lnTo>
                  <a:pt x="0" y="3820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54138" y="580427"/>
            <a:ext cx="4379724" cy="10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53"/>
              </a:lnSpc>
            </a:pPr>
            <a:r>
              <a:rPr lang="en-US" sz="7676">
                <a:solidFill>
                  <a:srgbClr val="000000"/>
                </a:solidFill>
                <a:latin typeface="Paytone One"/>
              </a:rPr>
              <a:t>Wireless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7097" y="198055"/>
            <a:ext cx="1981603" cy="10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53"/>
              </a:lnSpc>
            </a:pPr>
            <a:r>
              <a:rPr lang="en-US" sz="7676">
                <a:solidFill>
                  <a:srgbClr val="000000"/>
                </a:solidFill>
                <a:latin typeface="Paytone One"/>
              </a:rPr>
              <a:t>ACL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25933" y="2343571"/>
            <a:ext cx="6388238" cy="751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Montserrat Classic"/>
              </a:rPr>
              <a:t>các vlan được truy cập server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Montserrat Classic"/>
              </a:rPr>
              <a:t> vlan1 management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Montserrat Classic"/>
              </a:rPr>
              <a:t> vlan3 developer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Montserrat Classic"/>
              </a:rPr>
              <a:t> vlan4 projectmanager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Montserrat Classic"/>
              </a:rPr>
              <a:t> vlan5 tester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Montserrat Classic"/>
              </a:rPr>
              <a:t> vlan8 itmanager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Montserrat Classic"/>
              </a:rPr>
              <a:t> vlan9 TechnicalManager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Montserrat Classic"/>
              </a:rPr>
              <a:t> vlan10 ceo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Montserrat Classic"/>
              </a:rPr>
              <a:t> ip 172.20.120.0 0.0.0.255 mang cua tester q3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Montserrat Classic"/>
              </a:rPr>
              <a:t> ip 172.20.110.0 0.0.0.255 mang cua devloper q3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Montserrat Classic"/>
              </a:rPr>
              <a:t>các vlan được sử dụng các dịch vụ dns dhcp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Montserrat Classic"/>
              </a:rPr>
              <a:t> tất cả vlan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Montserrat Classic"/>
              </a:rPr>
              <a:t>các vlan được sử dụng các dịch vụ mail ftp http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Montserrat Classic"/>
              </a:rPr>
              <a:t> trừ vlan 2 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Montserrat Classic"/>
              </a:rPr>
              <a:t>các vlan kh được truy cập đến server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Montserrat Classic"/>
              </a:rPr>
              <a:t> vlan còn lại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Montserrat Classic"/>
              </a:rPr>
              <a:t>các vlan kh được giao tiếp với vlan1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Montserrat Classic"/>
              </a:rPr>
              <a:t> vlan2-9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Montserrat Classic"/>
              </a:rPr>
              <a:t>chặn guest đến mạng trong công ty</a:t>
            </a:r>
          </a:p>
          <a:p>
            <a:pPr>
              <a:lnSpc>
                <a:spcPts val="3000"/>
              </a:lnSpc>
              <a:spcBef>
                <a:spcPct val="0"/>
              </a:spcBef>
            </a:pPr>
            <a:r>
              <a:rPr lang="en-US" sz="2143">
                <a:solidFill>
                  <a:srgbClr val="000000"/>
                </a:solidFill>
                <a:latin typeface="Montserrat Classic"/>
              </a:rPr>
              <a:t>permit any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9031" y="1361301"/>
            <a:ext cx="4942042" cy="10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53"/>
              </a:lnSpc>
            </a:pPr>
            <a:r>
              <a:rPr lang="en-US" sz="7676">
                <a:solidFill>
                  <a:srgbClr val="000000"/>
                </a:solidFill>
                <a:latin typeface="Paytone One"/>
              </a:rPr>
              <a:t>Phân tích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144000" y="0"/>
            <a:ext cx="9284386" cy="10287000"/>
          </a:xfrm>
          <a:custGeom>
            <a:avLst/>
            <a:gdLst/>
            <a:ahLst/>
            <a:cxnLst/>
            <a:rect r="r" b="b" t="t" l="l"/>
            <a:pathLst>
              <a:path h="10287000" w="9284386">
                <a:moveTo>
                  <a:pt x="0" y="0"/>
                </a:moveTo>
                <a:lnTo>
                  <a:pt x="9284386" y="0"/>
                </a:lnTo>
                <a:lnTo>
                  <a:pt x="92843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52" r="0" b="-2422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7097" y="1227951"/>
            <a:ext cx="7805568" cy="8648486"/>
          </a:xfrm>
          <a:custGeom>
            <a:avLst/>
            <a:gdLst/>
            <a:ahLst/>
            <a:cxnLst/>
            <a:rect r="r" b="b" t="t" l="l"/>
            <a:pathLst>
              <a:path h="8648486" w="7805568">
                <a:moveTo>
                  <a:pt x="0" y="0"/>
                </a:moveTo>
                <a:lnTo>
                  <a:pt x="7805567" y="0"/>
                </a:lnTo>
                <a:lnTo>
                  <a:pt x="7805567" y="8648485"/>
                </a:lnTo>
                <a:lnTo>
                  <a:pt x="0" y="8648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52" r="0" b="-24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7097" y="198055"/>
            <a:ext cx="1981603" cy="10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53"/>
              </a:lnSpc>
            </a:pPr>
            <a:r>
              <a:rPr lang="en-US" sz="7676">
                <a:solidFill>
                  <a:srgbClr val="000000"/>
                </a:solidFill>
                <a:latin typeface="Paytone One"/>
              </a:rPr>
              <a:t>ACL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43064" y="198055"/>
            <a:ext cx="4942042" cy="10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53"/>
              </a:lnSpc>
            </a:pPr>
            <a:r>
              <a:rPr lang="en-US" sz="7676">
                <a:solidFill>
                  <a:srgbClr val="000000"/>
                </a:solidFill>
                <a:latin typeface="Paytone One"/>
              </a:rPr>
              <a:t>thực hiện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42664" y="1350459"/>
            <a:ext cx="9142840" cy="879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ip access-list extended ACL1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permit udp 172.20.0.0 0.0.255.255 172.20.0.10 0.0.0.0 eq 67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permit udp 172.20.0.0 0.0.255.255 172.20.0.10 0.0.0.0 eq 68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permit tcp 172.20.0.0 0.0.255.255 172.20.0.10 0.0.0.0 eq 53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permit udp 172.20.0.0 0.0.255.255 172.20.0.10 0.0.0.0 eq 53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deny ip 172.20.10.0 0.0.0.255 172.0.0.0 0.255.255.255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permit ip 172.20.20.0 0.0.0.255 172.20.0.10 0.0.0.0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permit ip 172.20.30.0 0.0.0.255 172.20.0.10 0.0.0.0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permit ip 172.20.40.0 0.0.0.255 172.20.0.10 0.0.0.0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permit ip 172.20.70.0 0.0.0.255 172.20.0.10 0.0.0.0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permit ip 172.20.80.0 0.0.0.255 172.20.0.10 0.0.0.0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permit ip 172.20.90.0 0.0.0.255 172.20.0.10 0.0.0.0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permit ip 172.20.120.0 0.0.0.255 172.20.0.10 0.0.0.0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permit ip 172.20.110.0 0.0.0.255 172.20.0.10 0.0.0.0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permit tcp 172.20.0.0 0.0.255.255 172.20.0.10 0.0.0.0 eq 20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permit tcp 172.20.0.0 0.0.255.255 172.20.0.10 0.0.0.0 eq 21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permit tcp 172.20.0.0 0.0.255.255 172.20.0.10 0.0.0.0 eq 25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permit tcp 172.20.0.0 0.0.255.255 172.20.0.10 0.0.0.0 eq 80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permit tcp 172.20.0.0 0.0.255.255 172.20.0.10 0.0.0.0 eq 110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deny ip any 172.20.0.0 0.0.0.255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permit ip any any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Montserrat Classic"/>
              </a:rPr>
              <a:t>exit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1175" y="1549854"/>
            <a:ext cx="7308287" cy="8392822"/>
          </a:xfrm>
          <a:custGeom>
            <a:avLst/>
            <a:gdLst/>
            <a:ahLst/>
            <a:cxnLst/>
            <a:rect r="r" b="b" t="t" l="l"/>
            <a:pathLst>
              <a:path h="8392822" w="7308287">
                <a:moveTo>
                  <a:pt x="0" y="0"/>
                </a:moveTo>
                <a:lnTo>
                  <a:pt x="7308286" y="0"/>
                </a:lnTo>
                <a:lnTo>
                  <a:pt x="7308286" y="8392822"/>
                </a:lnTo>
                <a:lnTo>
                  <a:pt x="0" y="8392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106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66943" y="1549854"/>
            <a:ext cx="8206055" cy="8392822"/>
          </a:xfrm>
          <a:custGeom>
            <a:avLst/>
            <a:gdLst/>
            <a:ahLst/>
            <a:cxnLst/>
            <a:rect r="r" b="b" t="t" l="l"/>
            <a:pathLst>
              <a:path h="8392822" w="8206055">
                <a:moveTo>
                  <a:pt x="0" y="0"/>
                </a:moveTo>
                <a:lnTo>
                  <a:pt x="8206056" y="0"/>
                </a:lnTo>
                <a:lnTo>
                  <a:pt x="8206056" y="8392822"/>
                </a:lnTo>
                <a:lnTo>
                  <a:pt x="0" y="8392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7097" y="198055"/>
            <a:ext cx="7515345" cy="10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53"/>
              </a:lnSpc>
            </a:pPr>
            <a:r>
              <a:rPr lang="en-US" sz="7676">
                <a:solidFill>
                  <a:srgbClr val="000000"/>
                </a:solidFill>
                <a:latin typeface="Paytone One"/>
              </a:rPr>
              <a:t>DNS, Mail, Web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5554" y="1566393"/>
            <a:ext cx="16353746" cy="8392822"/>
          </a:xfrm>
          <a:custGeom>
            <a:avLst/>
            <a:gdLst/>
            <a:ahLst/>
            <a:cxnLst/>
            <a:rect r="r" b="b" t="t" l="l"/>
            <a:pathLst>
              <a:path h="8392822" w="16353746">
                <a:moveTo>
                  <a:pt x="0" y="0"/>
                </a:moveTo>
                <a:lnTo>
                  <a:pt x="16353746" y="0"/>
                </a:lnTo>
                <a:lnTo>
                  <a:pt x="16353746" y="8392821"/>
                </a:lnTo>
                <a:lnTo>
                  <a:pt x="0" y="8392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7097" y="198055"/>
            <a:ext cx="7515345" cy="10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53"/>
              </a:lnSpc>
            </a:pPr>
            <a:r>
              <a:rPr lang="en-US" sz="7676">
                <a:solidFill>
                  <a:srgbClr val="000000"/>
                </a:solidFill>
                <a:latin typeface="Paytone One"/>
              </a:rPr>
              <a:t>DNS, Mail, Web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7097" y="1629342"/>
            <a:ext cx="7067148" cy="7998478"/>
          </a:xfrm>
          <a:custGeom>
            <a:avLst/>
            <a:gdLst/>
            <a:ahLst/>
            <a:cxnLst/>
            <a:rect r="r" b="b" t="t" l="l"/>
            <a:pathLst>
              <a:path h="7998478" w="7067148">
                <a:moveTo>
                  <a:pt x="0" y="0"/>
                </a:moveTo>
                <a:lnTo>
                  <a:pt x="7067148" y="0"/>
                </a:lnTo>
                <a:lnTo>
                  <a:pt x="7067148" y="7998478"/>
                </a:lnTo>
                <a:lnTo>
                  <a:pt x="0" y="7998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629342"/>
            <a:ext cx="7820487" cy="7998478"/>
          </a:xfrm>
          <a:custGeom>
            <a:avLst/>
            <a:gdLst/>
            <a:ahLst/>
            <a:cxnLst/>
            <a:rect r="r" b="b" t="t" l="l"/>
            <a:pathLst>
              <a:path h="7998478" w="7820487">
                <a:moveTo>
                  <a:pt x="0" y="0"/>
                </a:moveTo>
                <a:lnTo>
                  <a:pt x="7820487" y="0"/>
                </a:lnTo>
                <a:lnTo>
                  <a:pt x="7820487" y="7998478"/>
                </a:lnTo>
                <a:lnTo>
                  <a:pt x="0" y="7998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7097" y="198055"/>
            <a:ext cx="7515345" cy="10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53"/>
              </a:lnSpc>
            </a:pPr>
            <a:r>
              <a:rPr lang="en-US" sz="7676">
                <a:solidFill>
                  <a:srgbClr val="000000"/>
                </a:solidFill>
                <a:latin typeface="Paytone One"/>
              </a:rPr>
              <a:t>DNS, Mail, Web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5153" y="3380700"/>
            <a:ext cx="4819242" cy="5116647"/>
          </a:xfrm>
          <a:custGeom>
            <a:avLst/>
            <a:gdLst/>
            <a:ahLst/>
            <a:cxnLst/>
            <a:rect r="r" b="b" t="t" l="l"/>
            <a:pathLst>
              <a:path h="5116647" w="4819242">
                <a:moveTo>
                  <a:pt x="0" y="0"/>
                </a:moveTo>
                <a:lnTo>
                  <a:pt x="4819242" y="0"/>
                </a:lnTo>
                <a:lnTo>
                  <a:pt x="4819242" y="5116648"/>
                </a:lnTo>
                <a:lnTo>
                  <a:pt x="0" y="5116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14628" y="2409499"/>
            <a:ext cx="7958219" cy="119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33"/>
              </a:lnSpc>
            </a:pPr>
            <a:r>
              <a:rPr lang="en-US" sz="5266">
                <a:solidFill>
                  <a:srgbClr val="000000"/>
                </a:solidFill>
                <a:latin typeface="Nunito Sans Expanded Bold"/>
              </a:rPr>
              <a:t>Tổng quan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323135" y="2683470"/>
            <a:ext cx="1050551" cy="105055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697421" y="2569398"/>
            <a:ext cx="301978" cy="95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0"/>
              </a:lnSpc>
              <a:spcBef>
                <a:spcPct val="0"/>
              </a:spcBef>
            </a:pPr>
            <a:r>
              <a:rPr lang="en-US" sz="4165">
                <a:solidFill>
                  <a:srgbClr val="000000"/>
                </a:solidFill>
                <a:latin typeface="Montserrat Classic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3802756"/>
            <a:ext cx="7958219" cy="119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33"/>
              </a:lnSpc>
            </a:pPr>
            <a:r>
              <a:rPr lang="en-US" sz="5266">
                <a:solidFill>
                  <a:srgbClr val="000000"/>
                </a:solidFill>
                <a:latin typeface="Nunito Sans Expanded Bold"/>
              </a:rPr>
              <a:t>Nội dung thực hiện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323135" y="4076727"/>
            <a:ext cx="1050551" cy="105055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697421" y="3962655"/>
            <a:ext cx="301978" cy="95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0"/>
              </a:lnSpc>
              <a:spcBef>
                <a:spcPct val="0"/>
              </a:spcBef>
            </a:pPr>
            <a:r>
              <a:rPr lang="en-US" sz="4165">
                <a:solidFill>
                  <a:srgbClr val="000000"/>
                </a:solidFill>
                <a:latin typeface="Montserrat Classic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5196013"/>
            <a:ext cx="7958219" cy="119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33"/>
              </a:lnSpc>
            </a:pPr>
            <a:r>
              <a:rPr lang="en-US" sz="5266">
                <a:solidFill>
                  <a:srgbClr val="000000"/>
                </a:solidFill>
                <a:latin typeface="Nunito Sans Expanded Bold"/>
              </a:rPr>
              <a:t>Demo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323135" y="5469984"/>
            <a:ext cx="1050551" cy="105055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697421" y="5355912"/>
            <a:ext cx="301978" cy="95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0"/>
              </a:lnSpc>
              <a:spcBef>
                <a:spcPct val="0"/>
              </a:spcBef>
            </a:pPr>
            <a:r>
              <a:rPr lang="en-US" sz="4165">
                <a:solidFill>
                  <a:srgbClr val="000000"/>
                </a:solidFill>
                <a:latin typeface="Montserrat Classic Bold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31449" y="1770602"/>
            <a:ext cx="4186651" cy="161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75"/>
              </a:lnSpc>
              <a:spcBef>
                <a:spcPct val="0"/>
              </a:spcBef>
            </a:pPr>
            <a:r>
              <a:rPr lang="en-US" sz="10396">
                <a:solidFill>
                  <a:srgbClr val="000000"/>
                </a:solidFill>
                <a:latin typeface="Bebas Neue Bold"/>
              </a:rPr>
              <a:t>Contents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7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27" y="683475"/>
            <a:ext cx="16859746" cy="8920050"/>
            <a:chOff x="0" y="0"/>
            <a:chExt cx="4440427" cy="2349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27" cy="2349314"/>
            </a:xfrm>
            <a:custGeom>
              <a:avLst/>
              <a:gdLst/>
              <a:ahLst/>
              <a:cxnLst/>
              <a:rect r="r" b="b" t="t" l="l"/>
              <a:pathLst>
                <a:path h="2349314" w="4440427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737964" y="4558139"/>
            <a:ext cx="7194594" cy="1446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88"/>
              </a:lnSpc>
            </a:pPr>
            <a:r>
              <a:rPr lang="en-US" sz="11264">
                <a:solidFill>
                  <a:srgbClr val="000000"/>
                </a:solidFill>
                <a:latin typeface="Bebas Neue Bold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75495" y="1063912"/>
            <a:ext cx="7868505" cy="8159176"/>
          </a:xfrm>
          <a:custGeom>
            <a:avLst/>
            <a:gdLst/>
            <a:ahLst/>
            <a:cxnLst/>
            <a:rect r="r" b="b" t="t" l="l"/>
            <a:pathLst>
              <a:path h="8159176" w="7868505">
                <a:moveTo>
                  <a:pt x="0" y="0"/>
                </a:moveTo>
                <a:lnTo>
                  <a:pt x="7868505" y="0"/>
                </a:lnTo>
                <a:lnTo>
                  <a:pt x="7868505" y="8159176"/>
                </a:lnTo>
                <a:lnTo>
                  <a:pt x="0" y="81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4405" y="3787758"/>
            <a:ext cx="7989581" cy="175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6309" indent="-518154" lvl="1">
              <a:lnSpc>
                <a:spcPts val="719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Saira Bold"/>
              </a:rPr>
              <a:t>Mục tiêu</a:t>
            </a:r>
          </a:p>
          <a:p>
            <a:pPr algn="l" marL="1036309" indent="-518154" lvl="1">
              <a:lnSpc>
                <a:spcPts val="7199"/>
              </a:lnSpc>
              <a:spcBef>
                <a:spcPct val="0"/>
              </a:spcBef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Saira Bold"/>
              </a:rPr>
              <a:t>Yêu cầu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4164" y="2178266"/>
            <a:ext cx="6118937" cy="106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Calistoga"/>
              </a:rPr>
              <a:t>Tổng quan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666810" y="1366236"/>
            <a:ext cx="7592490" cy="7554528"/>
          </a:xfrm>
          <a:custGeom>
            <a:avLst/>
            <a:gdLst/>
            <a:ahLst/>
            <a:cxnLst/>
            <a:rect r="r" b="b" t="t" l="l"/>
            <a:pathLst>
              <a:path h="7554528" w="7592490">
                <a:moveTo>
                  <a:pt x="0" y="0"/>
                </a:moveTo>
                <a:lnTo>
                  <a:pt x="7592490" y="0"/>
                </a:lnTo>
                <a:lnTo>
                  <a:pt x="7592490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05696" y="3863792"/>
            <a:ext cx="3451574" cy="4658165"/>
            <a:chOff x="0" y="0"/>
            <a:chExt cx="909057" cy="12268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9057" cy="1226842"/>
            </a:xfrm>
            <a:custGeom>
              <a:avLst/>
              <a:gdLst/>
              <a:ahLst/>
              <a:cxnLst/>
              <a:rect r="r" b="b" t="t" l="l"/>
              <a:pathLst>
                <a:path h="1226842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150579"/>
                  </a:lnTo>
                  <a:cubicBezTo>
                    <a:pt x="909057" y="1192698"/>
                    <a:pt x="874913" y="1226842"/>
                    <a:pt x="832794" y="1226842"/>
                  </a:cubicBezTo>
                  <a:lnTo>
                    <a:pt x="76262" y="1226842"/>
                  </a:lnTo>
                  <a:cubicBezTo>
                    <a:pt x="34144" y="1226842"/>
                    <a:pt x="0" y="1192698"/>
                    <a:pt x="0" y="11505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09057" cy="126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18213" y="3863792"/>
            <a:ext cx="3451574" cy="4658165"/>
            <a:chOff x="0" y="0"/>
            <a:chExt cx="909057" cy="12268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057" cy="1226842"/>
            </a:xfrm>
            <a:custGeom>
              <a:avLst/>
              <a:gdLst/>
              <a:ahLst/>
              <a:cxnLst/>
              <a:rect r="r" b="b" t="t" l="l"/>
              <a:pathLst>
                <a:path h="1226842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150579"/>
                  </a:lnTo>
                  <a:cubicBezTo>
                    <a:pt x="909057" y="1192698"/>
                    <a:pt x="874913" y="1226842"/>
                    <a:pt x="832794" y="1226842"/>
                  </a:cubicBezTo>
                  <a:lnTo>
                    <a:pt x="76262" y="1226842"/>
                  </a:lnTo>
                  <a:cubicBezTo>
                    <a:pt x="34144" y="1226842"/>
                    <a:pt x="0" y="1192698"/>
                    <a:pt x="0" y="11505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09057" cy="126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631912" y="3863792"/>
            <a:ext cx="3451574" cy="4658165"/>
            <a:chOff x="0" y="0"/>
            <a:chExt cx="909057" cy="1226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9057" cy="1226842"/>
            </a:xfrm>
            <a:custGeom>
              <a:avLst/>
              <a:gdLst/>
              <a:ahLst/>
              <a:cxnLst/>
              <a:rect r="r" b="b" t="t" l="l"/>
              <a:pathLst>
                <a:path h="1226842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150579"/>
                  </a:lnTo>
                  <a:cubicBezTo>
                    <a:pt x="909057" y="1192698"/>
                    <a:pt x="874913" y="1226842"/>
                    <a:pt x="832794" y="1226842"/>
                  </a:cubicBezTo>
                  <a:lnTo>
                    <a:pt x="76262" y="1226842"/>
                  </a:lnTo>
                  <a:cubicBezTo>
                    <a:pt x="34144" y="1226842"/>
                    <a:pt x="0" y="1192698"/>
                    <a:pt x="0" y="11505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09057" cy="126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602667" y="4301019"/>
            <a:ext cx="2657633" cy="74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7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Sansita Bold"/>
              </a:rPr>
              <a:t>Tổng thể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15184" y="4301019"/>
            <a:ext cx="2657633" cy="74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7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Sansita Bold"/>
              </a:rPr>
              <a:t>Trung tâm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28883" y="4301019"/>
            <a:ext cx="2657633" cy="74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7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Sansita Bold"/>
              </a:rPr>
              <a:t>Chi nhánh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05696" y="5353958"/>
            <a:ext cx="3449209" cy="2544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0"/>
              </a:lnSpc>
              <a:spcBef>
                <a:spcPct val="0"/>
              </a:spcBef>
            </a:pPr>
            <a:r>
              <a:rPr lang="en-US" sz="2726">
                <a:solidFill>
                  <a:srgbClr val="000000"/>
                </a:solidFill>
                <a:latin typeface="Montserrat Bold"/>
              </a:rPr>
              <a:t>Hoàn thiện hệ thống mạng của công ty Outsource O-UIT trong thời gian sắp tới.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18213" y="5353958"/>
            <a:ext cx="3449209" cy="205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0"/>
              </a:lnSpc>
              <a:spcBef>
                <a:spcPct val="0"/>
              </a:spcBef>
            </a:pPr>
            <a:r>
              <a:rPr lang="en-US" sz="2726">
                <a:solidFill>
                  <a:srgbClr val="000000"/>
                </a:solidFill>
                <a:latin typeface="Montserrat Bold"/>
              </a:rPr>
              <a:t>Phục vụ cho các nhân viên tại chi nhánh Thủ Đức của các phòng</a:t>
            </a:r>
            <a:r>
              <a:rPr lang="en-US" sz="2726">
                <a:solidFill>
                  <a:srgbClr val="000000"/>
                </a:solidFill>
                <a:latin typeface="Montserrat Bold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31912" y="5353958"/>
            <a:ext cx="3449209" cy="205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0"/>
              </a:lnSpc>
              <a:spcBef>
                <a:spcPct val="0"/>
              </a:spcBef>
            </a:pPr>
            <a:r>
              <a:rPr lang="en-US" sz="2726">
                <a:solidFill>
                  <a:srgbClr val="000000"/>
                </a:solidFill>
                <a:latin typeface="Montserrat Bold"/>
              </a:rPr>
              <a:t>Phục vụ cho các nhân viên tại chi nhánh Thủ Đức của các phòng</a:t>
            </a:r>
            <a:r>
              <a:rPr lang="en-US" sz="2726">
                <a:solidFill>
                  <a:srgbClr val="000000"/>
                </a:solidFill>
                <a:latin typeface="Montserrat Bold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53421" y="769366"/>
            <a:ext cx="7526248" cy="142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92"/>
              </a:lnSpc>
              <a:spcBef>
                <a:spcPct val="0"/>
              </a:spcBef>
            </a:pPr>
            <a:r>
              <a:rPr lang="en-US" sz="10586">
                <a:solidFill>
                  <a:srgbClr val="000000"/>
                </a:solidFill>
                <a:latin typeface="Paytone One"/>
              </a:rPr>
              <a:t>Mục tiêu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646759" y="0"/>
            <a:ext cx="9641241" cy="10287000"/>
          </a:xfrm>
          <a:prstGeom prst="rect">
            <a:avLst/>
          </a:prstGeom>
          <a:solidFill>
            <a:srgbClr val="99B9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4424233" cy="8229600"/>
          </a:xfrm>
          <a:custGeom>
            <a:avLst/>
            <a:gdLst/>
            <a:ahLst/>
            <a:cxnLst/>
            <a:rect r="r" b="b" t="t" l="l"/>
            <a:pathLst>
              <a:path h="8229600" w="4424233">
                <a:moveTo>
                  <a:pt x="0" y="0"/>
                </a:moveTo>
                <a:lnTo>
                  <a:pt x="4424233" y="0"/>
                </a:lnTo>
                <a:lnTo>
                  <a:pt x="4424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48671" y="2131038"/>
            <a:ext cx="3119073" cy="2733088"/>
          </a:xfrm>
          <a:custGeom>
            <a:avLst/>
            <a:gdLst/>
            <a:ahLst/>
            <a:cxnLst/>
            <a:rect r="r" b="b" t="t" l="l"/>
            <a:pathLst>
              <a:path h="2733088" w="3119073">
                <a:moveTo>
                  <a:pt x="0" y="0"/>
                </a:moveTo>
                <a:lnTo>
                  <a:pt x="3119074" y="0"/>
                </a:lnTo>
                <a:lnTo>
                  <a:pt x="3119074" y="2733088"/>
                </a:lnTo>
                <a:lnTo>
                  <a:pt x="0" y="273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64731" y="2975844"/>
            <a:ext cx="2086954" cy="521739"/>
          </a:xfrm>
          <a:custGeom>
            <a:avLst/>
            <a:gdLst/>
            <a:ahLst/>
            <a:cxnLst/>
            <a:rect r="r" b="b" t="t" l="l"/>
            <a:pathLst>
              <a:path h="521739" w="2086954">
                <a:moveTo>
                  <a:pt x="0" y="0"/>
                </a:moveTo>
                <a:lnTo>
                  <a:pt x="2086954" y="0"/>
                </a:lnTo>
                <a:lnTo>
                  <a:pt x="2086954" y="521738"/>
                </a:lnTo>
                <a:lnTo>
                  <a:pt x="0" y="521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71772" y="9258300"/>
            <a:ext cx="1205132" cy="1403356"/>
          </a:xfrm>
          <a:custGeom>
            <a:avLst/>
            <a:gdLst/>
            <a:ahLst/>
            <a:cxnLst/>
            <a:rect r="r" b="b" t="t" l="l"/>
            <a:pathLst>
              <a:path h="1403356" w="1205132">
                <a:moveTo>
                  <a:pt x="0" y="0"/>
                </a:moveTo>
                <a:lnTo>
                  <a:pt x="1205131" y="0"/>
                </a:lnTo>
                <a:lnTo>
                  <a:pt x="1205131" y="1403356"/>
                </a:lnTo>
                <a:lnTo>
                  <a:pt x="0" y="14033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71772" y="1162050"/>
            <a:ext cx="6101496" cy="1235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44"/>
              </a:lnSpc>
            </a:pPr>
            <a:r>
              <a:rPr lang="en-US" sz="8985">
                <a:solidFill>
                  <a:srgbClr val="000000"/>
                </a:solidFill>
                <a:latin typeface="Paytone One"/>
              </a:rPr>
              <a:t>YÊU CẦU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71772" y="3538991"/>
            <a:ext cx="8350292" cy="450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81"/>
              </a:lnSpc>
            </a:pPr>
            <a:r>
              <a:rPr lang="en-US" sz="4272">
                <a:solidFill>
                  <a:srgbClr val="000000"/>
                </a:solidFill>
                <a:latin typeface="Montserrat"/>
              </a:rPr>
              <a:t>- Quy định sử dụng thiết bị</a:t>
            </a:r>
          </a:p>
          <a:p>
            <a:pPr algn="just">
              <a:lnSpc>
                <a:spcPts val="5981"/>
              </a:lnSpc>
            </a:pPr>
            <a:r>
              <a:rPr lang="en-US" sz="4272">
                <a:solidFill>
                  <a:srgbClr val="000000"/>
                </a:solidFill>
                <a:latin typeface="Montserrat"/>
              </a:rPr>
              <a:t>- Hệ Thống Wifi</a:t>
            </a:r>
          </a:p>
          <a:p>
            <a:pPr algn="just">
              <a:lnSpc>
                <a:spcPts val="5981"/>
              </a:lnSpc>
            </a:pPr>
            <a:r>
              <a:rPr lang="en-US" sz="4272">
                <a:solidFill>
                  <a:srgbClr val="000000"/>
                </a:solidFill>
                <a:latin typeface="Montserrat"/>
              </a:rPr>
              <a:t>-Hệ Thống Phần Cứng và Server Ảo</a:t>
            </a:r>
          </a:p>
          <a:p>
            <a:pPr algn="just">
              <a:lnSpc>
                <a:spcPts val="5981"/>
              </a:lnSpc>
            </a:pPr>
            <a:r>
              <a:rPr lang="en-US" sz="4272">
                <a:solidFill>
                  <a:srgbClr val="000000"/>
                </a:solidFill>
                <a:latin typeface="Montserrat"/>
              </a:rPr>
              <a:t>- Sử Dụng Dịch Vụ Cloud</a:t>
            </a:r>
          </a:p>
          <a:p>
            <a:pPr algn="just">
              <a:lnSpc>
                <a:spcPts val="598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39975" y="7021766"/>
            <a:ext cx="3431924" cy="2236534"/>
            <a:chOff x="0" y="0"/>
            <a:chExt cx="903881" cy="5890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3881" cy="589046"/>
            </a:xfrm>
            <a:custGeom>
              <a:avLst/>
              <a:gdLst/>
              <a:ahLst/>
              <a:cxnLst/>
              <a:rect r="r" b="b" t="t" l="l"/>
              <a:pathLst>
                <a:path h="589046" w="903881">
                  <a:moveTo>
                    <a:pt x="115049" y="0"/>
                  </a:moveTo>
                  <a:lnTo>
                    <a:pt x="788833" y="0"/>
                  </a:lnTo>
                  <a:cubicBezTo>
                    <a:pt x="819345" y="0"/>
                    <a:pt x="848609" y="12121"/>
                    <a:pt x="870184" y="33697"/>
                  </a:cubicBezTo>
                  <a:cubicBezTo>
                    <a:pt x="891760" y="55273"/>
                    <a:pt x="903881" y="84536"/>
                    <a:pt x="903881" y="115049"/>
                  </a:cubicBezTo>
                  <a:lnTo>
                    <a:pt x="903881" y="473997"/>
                  </a:lnTo>
                  <a:cubicBezTo>
                    <a:pt x="903881" y="504510"/>
                    <a:pt x="891760" y="533773"/>
                    <a:pt x="870184" y="555349"/>
                  </a:cubicBezTo>
                  <a:cubicBezTo>
                    <a:pt x="848609" y="576925"/>
                    <a:pt x="819345" y="589046"/>
                    <a:pt x="788833" y="589046"/>
                  </a:cubicBezTo>
                  <a:lnTo>
                    <a:pt x="115049" y="589046"/>
                  </a:lnTo>
                  <a:cubicBezTo>
                    <a:pt x="84536" y="589046"/>
                    <a:pt x="55273" y="576925"/>
                    <a:pt x="33697" y="555349"/>
                  </a:cubicBezTo>
                  <a:cubicBezTo>
                    <a:pt x="12121" y="533773"/>
                    <a:pt x="0" y="504510"/>
                    <a:pt x="0" y="473997"/>
                  </a:cubicBezTo>
                  <a:lnTo>
                    <a:pt x="0" y="115049"/>
                  </a:lnTo>
                  <a:cubicBezTo>
                    <a:pt x="0" y="84536"/>
                    <a:pt x="12121" y="55273"/>
                    <a:pt x="33697" y="33697"/>
                  </a:cubicBezTo>
                  <a:cubicBezTo>
                    <a:pt x="55273" y="12121"/>
                    <a:pt x="84536" y="0"/>
                    <a:pt x="115049" y="0"/>
                  </a:cubicBezTo>
                  <a:close/>
                </a:path>
              </a:pathLst>
            </a:custGeom>
            <a:solidFill>
              <a:srgbClr val="99B9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903881" cy="608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12587" y="3285878"/>
            <a:ext cx="3375422" cy="3276269"/>
          </a:xfrm>
          <a:custGeom>
            <a:avLst/>
            <a:gdLst/>
            <a:ahLst/>
            <a:cxnLst/>
            <a:rect r="r" b="b" t="t" l="l"/>
            <a:pathLst>
              <a:path h="3276269" w="3375422">
                <a:moveTo>
                  <a:pt x="0" y="0"/>
                </a:moveTo>
                <a:lnTo>
                  <a:pt x="3375422" y="0"/>
                </a:lnTo>
                <a:lnTo>
                  <a:pt x="3375422" y="3276269"/>
                </a:lnTo>
                <a:lnTo>
                  <a:pt x="0" y="3276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94493" y="3285878"/>
            <a:ext cx="3326161" cy="3276269"/>
          </a:xfrm>
          <a:custGeom>
            <a:avLst/>
            <a:gdLst/>
            <a:ahLst/>
            <a:cxnLst/>
            <a:rect r="r" b="b" t="t" l="l"/>
            <a:pathLst>
              <a:path h="3276269" w="3326161">
                <a:moveTo>
                  <a:pt x="0" y="0"/>
                </a:moveTo>
                <a:lnTo>
                  <a:pt x="3326162" y="0"/>
                </a:lnTo>
                <a:lnTo>
                  <a:pt x="3326162" y="3276269"/>
                </a:lnTo>
                <a:lnTo>
                  <a:pt x="0" y="32762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66251" y="3285878"/>
            <a:ext cx="3330388" cy="3276269"/>
          </a:xfrm>
          <a:custGeom>
            <a:avLst/>
            <a:gdLst/>
            <a:ahLst/>
            <a:cxnLst/>
            <a:rect r="r" b="b" t="t" l="l"/>
            <a:pathLst>
              <a:path h="3276269" w="3330388">
                <a:moveTo>
                  <a:pt x="0" y="0"/>
                </a:moveTo>
                <a:lnTo>
                  <a:pt x="3330388" y="0"/>
                </a:lnTo>
                <a:lnTo>
                  <a:pt x="3330388" y="3276269"/>
                </a:lnTo>
                <a:lnTo>
                  <a:pt x="0" y="32762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75179" y="7201820"/>
            <a:ext cx="3196720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-127">
                <a:solidFill>
                  <a:srgbClr val="000000"/>
                </a:solidFill>
                <a:latin typeface="Poppins Semi-Bold"/>
              </a:rPr>
              <a:t>Thiết bị và dịch vụ cần thuê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490132" y="7021766"/>
            <a:ext cx="3431924" cy="2236534"/>
            <a:chOff x="0" y="0"/>
            <a:chExt cx="903881" cy="5890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3881" cy="589046"/>
            </a:xfrm>
            <a:custGeom>
              <a:avLst/>
              <a:gdLst/>
              <a:ahLst/>
              <a:cxnLst/>
              <a:rect r="r" b="b" t="t" l="l"/>
              <a:pathLst>
                <a:path h="589046" w="903881">
                  <a:moveTo>
                    <a:pt x="115049" y="0"/>
                  </a:moveTo>
                  <a:lnTo>
                    <a:pt x="788833" y="0"/>
                  </a:lnTo>
                  <a:cubicBezTo>
                    <a:pt x="819345" y="0"/>
                    <a:pt x="848609" y="12121"/>
                    <a:pt x="870184" y="33697"/>
                  </a:cubicBezTo>
                  <a:cubicBezTo>
                    <a:pt x="891760" y="55273"/>
                    <a:pt x="903881" y="84536"/>
                    <a:pt x="903881" y="115049"/>
                  </a:cubicBezTo>
                  <a:lnTo>
                    <a:pt x="903881" y="473997"/>
                  </a:lnTo>
                  <a:cubicBezTo>
                    <a:pt x="903881" y="504510"/>
                    <a:pt x="891760" y="533773"/>
                    <a:pt x="870184" y="555349"/>
                  </a:cubicBezTo>
                  <a:cubicBezTo>
                    <a:pt x="848609" y="576925"/>
                    <a:pt x="819345" y="589046"/>
                    <a:pt x="788833" y="589046"/>
                  </a:cubicBezTo>
                  <a:lnTo>
                    <a:pt x="115049" y="589046"/>
                  </a:lnTo>
                  <a:cubicBezTo>
                    <a:pt x="84536" y="589046"/>
                    <a:pt x="55273" y="576925"/>
                    <a:pt x="33697" y="555349"/>
                  </a:cubicBezTo>
                  <a:cubicBezTo>
                    <a:pt x="12121" y="533773"/>
                    <a:pt x="0" y="504510"/>
                    <a:pt x="0" y="473997"/>
                  </a:cubicBezTo>
                  <a:lnTo>
                    <a:pt x="0" y="115049"/>
                  </a:lnTo>
                  <a:cubicBezTo>
                    <a:pt x="0" y="84536"/>
                    <a:pt x="12121" y="55273"/>
                    <a:pt x="33697" y="33697"/>
                  </a:cubicBezTo>
                  <a:cubicBezTo>
                    <a:pt x="55273" y="12121"/>
                    <a:pt x="84536" y="0"/>
                    <a:pt x="115049" y="0"/>
                  </a:cubicBezTo>
                  <a:close/>
                </a:path>
              </a:pathLst>
            </a:custGeom>
            <a:solidFill>
              <a:srgbClr val="99B9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903881" cy="608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917265" y="7501858"/>
            <a:ext cx="2577657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-127">
                <a:solidFill>
                  <a:srgbClr val="000000"/>
                </a:solidFill>
                <a:latin typeface="Poppins Semi-Bold"/>
              </a:rPr>
              <a:t>Giao thức sử dụng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876594" y="7021766"/>
            <a:ext cx="3431924" cy="2236534"/>
            <a:chOff x="0" y="0"/>
            <a:chExt cx="903881" cy="58904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03881" cy="589046"/>
            </a:xfrm>
            <a:custGeom>
              <a:avLst/>
              <a:gdLst/>
              <a:ahLst/>
              <a:cxnLst/>
              <a:rect r="r" b="b" t="t" l="l"/>
              <a:pathLst>
                <a:path h="589046" w="903881">
                  <a:moveTo>
                    <a:pt x="115049" y="0"/>
                  </a:moveTo>
                  <a:lnTo>
                    <a:pt x="788833" y="0"/>
                  </a:lnTo>
                  <a:cubicBezTo>
                    <a:pt x="819345" y="0"/>
                    <a:pt x="848609" y="12121"/>
                    <a:pt x="870184" y="33697"/>
                  </a:cubicBezTo>
                  <a:cubicBezTo>
                    <a:pt x="891760" y="55273"/>
                    <a:pt x="903881" y="84536"/>
                    <a:pt x="903881" y="115049"/>
                  </a:cubicBezTo>
                  <a:lnTo>
                    <a:pt x="903881" y="473997"/>
                  </a:lnTo>
                  <a:cubicBezTo>
                    <a:pt x="903881" y="504510"/>
                    <a:pt x="891760" y="533773"/>
                    <a:pt x="870184" y="555349"/>
                  </a:cubicBezTo>
                  <a:cubicBezTo>
                    <a:pt x="848609" y="576925"/>
                    <a:pt x="819345" y="589046"/>
                    <a:pt x="788833" y="589046"/>
                  </a:cubicBezTo>
                  <a:lnTo>
                    <a:pt x="115049" y="589046"/>
                  </a:lnTo>
                  <a:cubicBezTo>
                    <a:pt x="84536" y="589046"/>
                    <a:pt x="55273" y="576925"/>
                    <a:pt x="33697" y="555349"/>
                  </a:cubicBezTo>
                  <a:cubicBezTo>
                    <a:pt x="12121" y="533773"/>
                    <a:pt x="0" y="504510"/>
                    <a:pt x="0" y="473997"/>
                  </a:cubicBezTo>
                  <a:lnTo>
                    <a:pt x="0" y="115049"/>
                  </a:lnTo>
                  <a:cubicBezTo>
                    <a:pt x="0" y="84536"/>
                    <a:pt x="12121" y="55273"/>
                    <a:pt x="33697" y="33697"/>
                  </a:cubicBezTo>
                  <a:cubicBezTo>
                    <a:pt x="55273" y="12121"/>
                    <a:pt x="84536" y="0"/>
                    <a:pt x="115049" y="0"/>
                  </a:cubicBezTo>
                  <a:close/>
                </a:path>
              </a:pathLst>
            </a:custGeom>
            <a:solidFill>
              <a:srgbClr val="99B9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903881" cy="608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123369" y="7501858"/>
            <a:ext cx="3147437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-127">
                <a:solidFill>
                  <a:srgbClr val="000000"/>
                </a:solidFill>
                <a:latin typeface="Poppins Semi-Bold"/>
              </a:rPr>
              <a:t>Sơ đồ hệ thống mạng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15309" y="814798"/>
            <a:ext cx="13057381" cy="127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82"/>
              </a:lnSpc>
              <a:spcBef>
                <a:spcPct val="0"/>
              </a:spcBef>
            </a:pPr>
            <a:r>
              <a:rPr lang="en-US" sz="9586">
                <a:solidFill>
                  <a:srgbClr val="000000"/>
                </a:solidFill>
                <a:latin typeface="Paytone One"/>
              </a:rPr>
              <a:t>Nội dung thực hiện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228" y="2277749"/>
            <a:ext cx="18081544" cy="7411617"/>
          </a:xfrm>
          <a:custGeom>
            <a:avLst/>
            <a:gdLst/>
            <a:ahLst/>
            <a:cxnLst/>
            <a:rect r="r" b="b" t="t" l="l"/>
            <a:pathLst>
              <a:path h="7411617" w="18081544">
                <a:moveTo>
                  <a:pt x="0" y="0"/>
                </a:moveTo>
                <a:lnTo>
                  <a:pt x="18081544" y="0"/>
                </a:lnTo>
                <a:lnTo>
                  <a:pt x="18081544" y="7411617"/>
                </a:lnTo>
                <a:lnTo>
                  <a:pt x="0" y="741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6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1679" y="574992"/>
            <a:ext cx="8412321" cy="105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Paytone One"/>
              </a:rPr>
              <a:t>Sơ đồ hệ thống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84472" y="3136562"/>
            <a:ext cx="3178168" cy="57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39"/>
              </a:lnSpc>
            </a:pPr>
            <a:r>
              <a:rPr lang="en-US" sz="3999">
                <a:solidFill>
                  <a:srgbClr val="000000"/>
                </a:solidFill>
                <a:latin typeface="Poppins"/>
              </a:rPr>
              <a:t>Trụ sở chính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75281" y="3136562"/>
            <a:ext cx="3178168" cy="57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39"/>
              </a:lnSpc>
            </a:pPr>
            <a:r>
              <a:rPr lang="en-US" sz="3999">
                <a:solidFill>
                  <a:srgbClr val="000000"/>
                </a:solidFill>
                <a:latin typeface="Poppins"/>
              </a:rPr>
              <a:t>chi nhánh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14729" y="1527651"/>
            <a:ext cx="12458541" cy="8321728"/>
          </a:xfrm>
          <a:custGeom>
            <a:avLst/>
            <a:gdLst/>
            <a:ahLst/>
            <a:cxnLst/>
            <a:rect r="r" b="b" t="t" l="l"/>
            <a:pathLst>
              <a:path h="8321728" w="12458541">
                <a:moveTo>
                  <a:pt x="0" y="0"/>
                </a:moveTo>
                <a:lnTo>
                  <a:pt x="12458542" y="0"/>
                </a:lnTo>
                <a:lnTo>
                  <a:pt x="12458542" y="8321728"/>
                </a:lnTo>
                <a:lnTo>
                  <a:pt x="0" y="8321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2400"/>
            <a:ext cx="10689405" cy="105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Paytone One"/>
              </a:rPr>
              <a:t>Sơ đồ trụ sở chính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DAF2xDqP7lc</dc:identifier>
  <dcterms:modified xsi:type="dcterms:W3CDTF">2011-08-01T06:04:30Z</dcterms:modified>
  <cp:revision>1</cp:revision>
  <dc:title>Bản sao của Technology Business</dc:title>
</cp:coreProperties>
</file>